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1" r:id="rId4"/>
    <p:sldId id="263" r:id="rId5"/>
    <p:sldId id="264" r:id="rId6"/>
    <p:sldId id="285" r:id="rId7"/>
    <p:sldId id="286" r:id="rId8"/>
    <p:sldId id="272" r:id="rId9"/>
    <p:sldId id="265" r:id="rId10"/>
    <p:sldId id="266" r:id="rId11"/>
    <p:sldId id="267" r:id="rId12"/>
    <p:sldId id="268" r:id="rId13"/>
    <p:sldId id="269" r:id="rId14"/>
    <p:sldId id="270" r:id="rId15"/>
    <p:sldId id="290" r:id="rId16"/>
    <p:sldId id="261" r:id="rId17"/>
    <p:sldId id="274" r:id="rId18"/>
    <p:sldId id="260" r:id="rId19"/>
    <p:sldId id="262" r:id="rId20"/>
    <p:sldId id="279" r:id="rId21"/>
    <p:sldId id="259" r:id="rId22"/>
    <p:sldId id="276" r:id="rId23"/>
    <p:sldId id="273" r:id="rId24"/>
    <p:sldId id="277" r:id="rId25"/>
    <p:sldId id="280" r:id="rId26"/>
    <p:sldId id="287" r:id="rId27"/>
    <p:sldId id="257" r:id="rId28"/>
    <p:sldId id="289" r:id="rId29"/>
    <p:sldId id="288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71" autoAdjust="0"/>
  </p:normalViewPr>
  <p:slideViewPr>
    <p:cSldViewPr>
      <p:cViewPr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164BBBD-5927-4F84-BA3E-0BF4E84F9FF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4C21EA-E0E0-4D50-94BF-E945AC8610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stamp/stamp.jsp?tp=&amp;arnumber=1611344" TargetMode="External"/><Relationship Id="rId2" Type="http://schemas.openxmlformats.org/officeDocument/2006/relationships/hyperlink" Target="http://ieeexplore.ieee.org/stamp/stamp.jsp?tp=&amp;arnumber=477043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xplore.ieee.org/stamp/stamp.jsp?tp=&amp;arnumber=1693061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ieeexplore.ieee.org/stamp/stamp.jsp?tp=&amp;arnumber=4463309&amp;tag=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981200"/>
            <a:ext cx="7406640" cy="147218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CHARGE PUMP DESIGN FOR ULTRA - LOW POWER PLLs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7406640" cy="1752600"/>
          </a:xfrm>
        </p:spPr>
        <p:txBody>
          <a:bodyPr/>
          <a:lstStyle/>
          <a:p>
            <a:pPr algn="ctr"/>
            <a:r>
              <a:rPr lang="en-US" dirty="0" smtClean="0"/>
              <a:t>BY: R. F.  ADDO</a:t>
            </a:r>
          </a:p>
          <a:p>
            <a:pPr algn="ctr"/>
            <a:r>
              <a:rPr lang="en-US" dirty="0" smtClean="0"/>
              <a:t>04/26/2011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8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3554" y="15815"/>
            <a:ext cx="8229600" cy="51758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Charge Injection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1590" y="457200"/>
            <a:ext cx="8763000" cy="6270685"/>
          </a:xfrm>
        </p:spPr>
        <p:txBody>
          <a:bodyPr>
            <a:normAutofit/>
          </a:bodyPr>
          <a:lstStyle/>
          <a:p>
            <a:pPr marL="452628">
              <a:buFont typeface="Wingdings" pitchFamily="2" charset="2"/>
              <a:buChar char="Ø"/>
            </a:pPr>
            <a:r>
              <a:rPr lang="en-US" sz="2400" dirty="0" smtClean="0"/>
              <a:t>When </a:t>
            </a:r>
            <a:r>
              <a:rPr lang="en-US" sz="2400" dirty="0"/>
              <a:t>the current source/sink switches </a:t>
            </a:r>
            <a:r>
              <a:rPr lang="en-US" sz="2400" dirty="0" smtClean="0"/>
              <a:t>(</a:t>
            </a:r>
            <a:r>
              <a:rPr lang="en-US" sz="2400" dirty="0" err="1" smtClean="0"/>
              <a:t>eg</a:t>
            </a:r>
            <a:r>
              <a:rPr lang="en-US" sz="2400" dirty="0" smtClean="0"/>
              <a:t>. SM2) are on, </a:t>
            </a:r>
            <a:r>
              <a:rPr lang="en-US" sz="2400" dirty="0"/>
              <a:t>there are charges under the gate of the transistor.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When </a:t>
            </a:r>
            <a:r>
              <a:rPr lang="en-US" sz="2400" dirty="0"/>
              <a:t>the switch is turned off, the charge under the gate will be injected to the </a:t>
            </a:r>
            <a:r>
              <a:rPr lang="en-US" sz="2400" dirty="0" smtClean="0"/>
              <a:t>drain (node </a:t>
            </a:r>
            <a:r>
              <a:rPr lang="en-US" sz="2400" dirty="0" err="1" smtClean="0"/>
              <a:t>Vc</a:t>
            </a:r>
            <a:r>
              <a:rPr lang="en-US" sz="2400" dirty="0" smtClean="0"/>
              <a:t>) </a:t>
            </a:r>
            <a:r>
              <a:rPr lang="en-US" sz="2400" dirty="0"/>
              <a:t>and the source </a:t>
            </a:r>
            <a:r>
              <a:rPr lang="en-US" sz="2400" dirty="0" smtClean="0"/>
              <a:t>(node Y) of </a:t>
            </a:r>
            <a:r>
              <a:rPr lang="en-US" sz="2400" dirty="0"/>
              <a:t>the </a:t>
            </a:r>
            <a:r>
              <a:rPr lang="en-US" sz="2400" dirty="0" smtClean="0"/>
              <a:t>transistor and cause ripple at the output as shown in curve III of fig.   </a:t>
            </a:r>
          </a:p>
          <a:p>
            <a:pPr marL="109728" indent="0">
              <a:buNone/>
            </a:pPr>
            <a:endParaRPr lang="en-US" sz="2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endParaRPr lang="en-US" sz="1400" dirty="0" smtClean="0"/>
          </a:p>
          <a:p>
            <a:pPr marL="109728" indent="0">
              <a:buNone/>
            </a:pPr>
            <a:endParaRPr lang="en-US" sz="1400" dirty="0"/>
          </a:p>
        </p:txBody>
      </p:sp>
      <p:pic>
        <p:nvPicPr>
          <p:cNvPr id="8" name="Picture 7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05683"/>
            <a:ext cx="3352800" cy="34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685800" y="6096000"/>
            <a:ext cx="4038600" cy="61163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 smtClean="0"/>
              <a:t>Fig. 5a: </a:t>
            </a:r>
            <a:r>
              <a:rPr lang="en-US" sz="1600" dirty="0"/>
              <a:t>Schematic of conventional charge </a:t>
            </a:r>
            <a:r>
              <a:rPr lang="en-US" sz="1600" dirty="0" smtClean="0"/>
              <a:t>pump with a unity gain amplifier [5]</a:t>
            </a:r>
            <a:endParaRPr lang="en-US" sz="1600" dirty="0"/>
          </a:p>
        </p:txBody>
      </p:sp>
      <p:pic>
        <p:nvPicPr>
          <p:cNvPr id="10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75549"/>
            <a:ext cx="3901918" cy="359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4876800" y="6168271"/>
            <a:ext cx="3886200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/>
              <a:t>Fig. </a:t>
            </a:r>
            <a:r>
              <a:rPr lang="en-US" sz="1600" dirty="0" smtClean="0"/>
              <a:t>5b: </a:t>
            </a:r>
            <a:r>
              <a:rPr lang="en-US" sz="1600" dirty="0"/>
              <a:t>Output waveforms, </a:t>
            </a:r>
            <a:r>
              <a:rPr lang="en-US" sz="1600" dirty="0" smtClean="0"/>
              <a:t> </a:t>
            </a:r>
            <a:r>
              <a:rPr lang="en-US" sz="1600" dirty="0"/>
              <a:t>various non-ideal </a:t>
            </a:r>
            <a:r>
              <a:rPr lang="en-US" sz="1600" dirty="0" smtClean="0"/>
              <a:t>cases  [5].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41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63554" y="15815"/>
            <a:ext cx="8229600" cy="51758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Clock </a:t>
            </a:r>
            <a:r>
              <a:rPr lang="en-US" sz="2800" b="1" dirty="0" err="1" smtClean="0">
                <a:solidFill>
                  <a:srgbClr val="FF0000"/>
                </a:solidFill>
              </a:rPr>
              <a:t>Feedthrough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33400"/>
            <a:ext cx="8763001" cy="62340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This is due to the coupling capacitance from the gate to both the source and drain of the CMOS device as shown in fig 6a.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Whenever the clock goes low, a capacitive voltage divider between the gate/drain and CL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This will also cause ripple at the output as in curve IV</a:t>
            </a:r>
          </a:p>
          <a:p>
            <a:endParaRPr lang="en-US" sz="2400" dirty="0"/>
          </a:p>
        </p:txBody>
      </p:sp>
      <p:pic>
        <p:nvPicPr>
          <p:cNvPr id="13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301" y="3284195"/>
            <a:ext cx="4056499" cy="256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"/>
          <p:cNvSpPr txBox="1">
            <a:spLocks/>
          </p:cNvSpPr>
          <p:nvPr/>
        </p:nvSpPr>
        <p:spPr>
          <a:xfrm>
            <a:off x="4630301" y="5969206"/>
            <a:ext cx="4361299" cy="583993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/>
              <a:t>Fig. </a:t>
            </a:r>
            <a:r>
              <a:rPr lang="en-US" sz="1600" dirty="0" smtClean="0"/>
              <a:t>6b: </a:t>
            </a:r>
            <a:r>
              <a:rPr lang="en-US" sz="1600" dirty="0"/>
              <a:t>Output waveforms, </a:t>
            </a:r>
            <a:r>
              <a:rPr lang="en-US" sz="1600" dirty="0" smtClean="0"/>
              <a:t> </a:t>
            </a:r>
            <a:r>
              <a:rPr lang="en-US" sz="1600" dirty="0"/>
              <a:t>various non-ideal </a:t>
            </a:r>
            <a:r>
              <a:rPr lang="en-US" sz="1600" dirty="0" smtClean="0"/>
              <a:t>cases  [5].</a:t>
            </a:r>
            <a:endParaRPr lang="en-US" sz="1600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69510" y="3180205"/>
            <a:ext cx="2567895" cy="2760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ontent Placeholder 1"/>
          <p:cNvSpPr txBox="1">
            <a:spLocks/>
          </p:cNvSpPr>
          <p:nvPr/>
        </p:nvSpPr>
        <p:spPr>
          <a:xfrm>
            <a:off x="533400" y="5844495"/>
            <a:ext cx="3200400" cy="59180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800" dirty="0" smtClean="0"/>
              <a:t>Fig. 6a: Clock </a:t>
            </a:r>
            <a:r>
              <a:rPr lang="en-US" sz="1800" dirty="0" err="1" smtClean="0"/>
              <a:t>Feedthrough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3571380" y="5069077"/>
            <a:ext cx="352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100" dirty="0" smtClean="0"/>
              <a:t>L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3488472" y="4283548"/>
            <a:ext cx="693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V</a:t>
            </a:r>
            <a:r>
              <a:rPr lang="en-US" sz="1100" dirty="0" err="1" smtClean="0"/>
              <a:t>out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9418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Charge Injection and Clock </a:t>
            </a:r>
            <a:r>
              <a:rPr lang="en-US" sz="2800" b="1" dirty="0" err="1" smtClean="0">
                <a:solidFill>
                  <a:srgbClr val="FF0000"/>
                </a:solidFill>
              </a:rPr>
              <a:t>Feedthrough</a:t>
            </a:r>
            <a:r>
              <a:rPr lang="en-US" sz="2800" b="1" dirty="0" smtClean="0">
                <a:solidFill>
                  <a:srgbClr val="FF0000"/>
                </a:solidFill>
              </a:rPr>
              <a:t> Reduction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70"/>
          <p:cNvSpPr>
            <a:spLocks noGrp="1"/>
          </p:cNvSpPr>
          <p:nvPr>
            <p:ph idx="1"/>
          </p:nvPr>
        </p:nvSpPr>
        <p:spPr>
          <a:xfrm>
            <a:off x="533400" y="914400"/>
            <a:ext cx="8305800" cy="53976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Dummy Switch</a:t>
            </a:r>
          </a:p>
          <a:p>
            <a:r>
              <a:rPr lang="en-US" sz="2400" dirty="0" smtClean="0"/>
              <a:t>A dummy switch as shown in fig 7 which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is a MOS device with its drain and source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shorted and placed in series with the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desired switch M1 with its control signal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being the inverted signal of that of M1.</a:t>
            </a:r>
          </a:p>
          <a:p>
            <a:pPr marL="109728" indent="0">
              <a:buNone/>
            </a:pPr>
            <a:endParaRPr lang="en-US" sz="12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Transmission Gate</a:t>
            </a:r>
          </a:p>
          <a:p>
            <a:r>
              <a:rPr lang="en-US" sz="2400" dirty="0" smtClean="0"/>
              <a:t>A transmission gate with</a:t>
            </a:r>
            <a:r>
              <a:rPr lang="en-US" sz="2400" dirty="0"/>
              <a:t> </a:t>
            </a:r>
            <a:r>
              <a:rPr lang="en-US" sz="2400" dirty="0" smtClean="0"/>
              <a:t>complementary signal at its input which will act to cancel each other out however a precise control of the complementary signals used is required (i.e. they must be switched exactly at the same time)</a:t>
            </a:r>
          </a:p>
          <a:p>
            <a:pPr marL="109728" indent="0">
              <a:buNone/>
            </a:pPr>
            <a:endParaRPr lang="en-US" sz="2000" dirty="0" smtClean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278562" y="2895600"/>
            <a:ext cx="2667000" cy="644163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200" dirty="0" smtClean="0"/>
              <a:t>Fig. 7: Using dummy switch to reduce the charge injection and the clock </a:t>
            </a:r>
            <a:r>
              <a:rPr lang="en-US" sz="1200" dirty="0" err="1" smtClean="0"/>
              <a:t>feedthrough</a:t>
            </a:r>
            <a:r>
              <a:rPr lang="en-US" sz="1200" dirty="0" smtClean="0"/>
              <a:t> effects in a charge pump</a:t>
            </a:r>
            <a:endParaRPr lang="en-US" sz="1200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925" y="1143000"/>
            <a:ext cx="24542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34200" y="206450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M1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734226" y="206450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864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Current Mismatch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Mismatch between </a:t>
            </a:r>
            <a:r>
              <a:rPr lang="en-US" sz="2800" dirty="0" err="1" smtClean="0"/>
              <a:t>lup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err="1" smtClean="0"/>
              <a:t>Idn</a:t>
            </a:r>
            <a:r>
              <a:rPr lang="en-US" sz="2800" dirty="0" smtClean="0"/>
              <a:t> or delay </a:t>
            </a:r>
            <a:r>
              <a:rPr lang="en-US" sz="2800" dirty="0"/>
              <a:t>between </a:t>
            </a:r>
            <a:r>
              <a:rPr lang="en-US" sz="2800" dirty="0" smtClean="0"/>
              <a:t>UP </a:t>
            </a:r>
            <a:r>
              <a:rPr lang="en-US" sz="2800" dirty="0"/>
              <a:t>and </a:t>
            </a:r>
            <a:r>
              <a:rPr lang="en-US" sz="2800" dirty="0" smtClean="0"/>
              <a:t>DN signals leads to a nature phase error even when the PLL is locked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err="1" smtClean="0"/>
              <a:t>Qcharge</a:t>
            </a:r>
            <a:r>
              <a:rPr lang="en-US" sz="2800" dirty="0" smtClean="0"/>
              <a:t> = </a:t>
            </a:r>
            <a:r>
              <a:rPr lang="en-US" sz="2800" dirty="0" err="1" smtClean="0"/>
              <a:t>lup</a:t>
            </a:r>
            <a:r>
              <a:rPr lang="en-US" sz="2800" dirty="0" smtClean="0"/>
              <a:t> x </a:t>
            </a:r>
            <a:r>
              <a:rPr lang="en-US" sz="2800" dirty="0" err="1" smtClean="0"/>
              <a:t>tup</a:t>
            </a:r>
            <a:r>
              <a:rPr lang="en-US" sz="2800" dirty="0"/>
              <a:t> </a:t>
            </a:r>
            <a:r>
              <a:rPr lang="en-US" sz="2800" dirty="0" smtClean="0"/>
              <a:t>= </a:t>
            </a:r>
            <a:r>
              <a:rPr lang="en-US" sz="2800" dirty="0" err="1" smtClean="0"/>
              <a:t>Qdischarge</a:t>
            </a:r>
            <a:r>
              <a:rPr lang="en-US" sz="2800" dirty="0"/>
              <a:t> </a:t>
            </a:r>
            <a:r>
              <a:rPr lang="en-US" sz="2800" dirty="0" smtClean="0"/>
              <a:t>= </a:t>
            </a:r>
            <a:r>
              <a:rPr lang="en-US" sz="2800" dirty="0" err="1" smtClean="0"/>
              <a:t>ldn</a:t>
            </a:r>
            <a:r>
              <a:rPr lang="en-US" sz="2800" dirty="0" smtClean="0"/>
              <a:t> x </a:t>
            </a:r>
            <a:r>
              <a:rPr lang="en-US" sz="2800" dirty="0" err="1" smtClean="0"/>
              <a:t>tdn</a:t>
            </a:r>
            <a:endParaRPr lang="en-US" sz="2800" dirty="0" smtClean="0"/>
          </a:p>
          <a:p>
            <a:pPr marL="109728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 smtClean="0"/>
          </a:p>
          <a:p>
            <a:pPr marL="109728" indent="0">
              <a:buNone/>
            </a:pPr>
            <a:endParaRPr lang="en-US" sz="1300" dirty="0"/>
          </a:p>
          <a:p>
            <a:pPr marL="109728" indent="0">
              <a:buNone/>
            </a:pPr>
            <a:r>
              <a:rPr lang="en-US" sz="1300" dirty="0" smtClean="0"/>
              <a:t>[5]</a:t>
            </a:r>
            <a:endParaRPr lang="en-US" sz="1700" dirty="0"/>
          </a:p>
        </p:txBody>
      </p:sp>
      <p:pic>
        <p:nvPicPr>
          <p:cNvPr id="6" name="Picture 2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048000"/>
            <a:ext cx="7364413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600200" y="6133729"/>
            <a:ext cx="6466114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2000" dirty="0"/>
              <a:t>Fig. </a:t>
            </a:r>
            <a:r>
              <a:rPr lang="en-US" sz="2000" dirty="0" smtClean="0"/>
              <a:t>8: </a:t>
            </a:r>
            <a:r>
              <a:rPr lang="en-US" sz="2000" dirty="0"/>
              <a:t>Mismatch issue in charge pump circuits</a:t>
            </a:r>
            <a:r>
              <a:rPr lang="en-US" sz="2000" dirty="0" smtClean="0"/>
              <a:t>.[5]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70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Current Mismatch Minimization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609600"/>
            <a:ext cx="8458200" cy="6248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 smtClean="0"/>
              <a:t>The </a:t>
            </a:r>
            <a:r>
              <a:rPr lang="en-US" sz="2000" dirty="0"/>
              <a:t>current mismatch </a:t>
            </a:r>
            <a:r>
              <a:rPr lang="en-US" sz="2000" dirty="0" smtClean="0"/>
              <a:t>can be reduced by </a:t>
            </a:r>
            <a:r>
              <a:rPr lang="en-US" sz="2000" dirty="0"/>
              <a:t>either </a:t>
            </a:r>
            <a:r>
              <a:rPr lang="en-US" sz="2000" dirty="0" smtClean="0"/>
              <a:t>increasing </a:t>
            </a:r>
            <a:r>
              <a:rPr lang="en-US" sz="2000" dirty="0"/>
              <a:t>the output resistance of the pump or to use a compensation </a:t>
            </a:r>
            <a:r>
              <a:rPr lang="en-US" sz="2000" dirty="0" smtClean="0"/>
              <a:t>method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 smtClean="0"/>
          </a:p>
          <a:p>
            <a:pPr marL="109728" lvl="1" indent="0">
              <a:spcBef>
                <a:spcPts val="400"/>
              </a:spcBef>
              <a:buSzPct val="68000"/>
              <a:buNone/>
            </a:pPr>
            <a:r>
              <a:rPr lang="en-US" sz="2000" dirty="0" smtClean="0"/>
              <a:t>Increasing the Output Resistance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 smtClean="0"/>
              <a:t>using </a:t>
            </a:r>
            <a:r>
              <a:rPr lang="en-US" sz="2000" dirty="0"/>
              <a:t>a </a:t>
            </a:r>
            <a:r>
              <a:rPr lang="en-US" sz="2000" dirty="0" err="1"/>
              <a:t>cascode</a:t>
            </a:r>
            <a:r>
              <a:rPr lang="en-US" sz="2000" dirty="0"/>
              <a:t> or a gain – boosting </a:t>
            </a:r>
            <a:r>
              <a:rPr lang="en-US" sz="2000" dirty="0" smtClean="0"/>
              <a:t>topology to attain this. 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109728" lvl="1" indent="0">
              <a:spcBef>
                <a:spcPts val="400"/>
              </a:spcBef>
              <a:buSzPct val="68000"/>
              <a:buNone/>
            </a:pPr>
            <a:r>
              <a:rPr lang="en-US" sz="2000" dirty="0" smtClean="0"/>
              <a:t>Compensation Method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 smtClean="0"/>
              <a:t>Operational amplifier is used to enable </a:t>
            </a:r>
            <a:r>
              <a:rPr lang="en-US" sz="2000" dirty="0" err="1" smtClean="0"/>
              <a:t>Iup</a:t>
            </a:r>
            <a:r>
              <a:rPr lang="en-US" sz="2000" dirty="0" smtClean="0"/>
              <a:t> and </a:t>
            </a:r>
            <a:r>
              <a:rPr lang="en-US" sz="2000" dirty="0" err="1" smtClean="0"/>
              <a:t>Idn</a:t>
            </a:r>
            <a:r>
              <a:rPr lang="en-US" sz="2000" dirty="0" smtClean="0"/>
              <a:t> track each other.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109728" indent="0">
              <a:buFont typeface="Wingdings 3"/>
              <a:buNone/>
            </a:pPr>
            <a:endParaRPr lang="en-US" sz="2000" dirty="0" smtClean="0"/>
          </a:p>
          <a:p>
            <a:pPr marL="109728" indent="0">
              <a:buFont typeface="Wingdings 3"/>
              <a:buNone/>
            </a:pPr>
            <a:r>
              <a:rPr lang="en-US" sz="2000" dirty="0" smtClean="0"/>
              <a:t> </a:t>
            </a:r>
          </a:p>
          <a:p>
            <a:pPr marL="109728" indent="0">
              <a:buFont typeface="Wingdings 3"/>
              <a:buNone/>
            </a:pPr>
            <a:endParaRPr lang="en-US" sz="2000" dirty="0" smtClean="0"/>
          </a:p>
          <a:p>
            <a:pPr marL="109728" indent="0">
              <a:buFont typeface="Wingdings 3"/>
              <a:buNone/>
            </a:pPr>
            <a:endParaRPr lang="en-US" sz="2000" dirty="0" smtClean="0"/>
          </a:p>
          <a:p>
            <a:pPr marL="109728" indent="0">
              <a:buFont typeface="Wingdings 3"/>
              <a:buNone/>
            </a:pPr>
            <a:endParaRPr lang="en-US" sz="2000" dirty="0" smtClean="0"/>
          </a:p>
          <a:p>
            <a:endParaRPr lang="en-US" sz="20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4038600" cy="243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457200" y="6096000"/>
            <a:ext cx="3886200" cy="4191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 smtClean="0"/>
              <a:t>Fig. 9a: Schematic </a:t>
            </a:r>
            <a:r>
              <a:rPr lang="en-US" sz="1600" dirty="0"/>
              <a:t>of conventional </a:t>
            </a:r>
            <a:r>
              <a:rPr lang="en-US" sz="1600" dirty="0" err="1" smtClean="0"/>
              <a:t>cascode</a:t>
            </a:r>
            <a:r>
              <a:rPr lang="en-US" sz="1600" dirty="0" smtClean="0"/>
              <a:t> charge pump [2]</a:t>
            </a:r>
            <a:endParaRPr lang="en-US" sz="16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05200"/>
            <a:ext cx="3733800" cy="2484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4686300" y="6096000"/>
            <a:ext cx="4305300" cy="4191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 smtClean="0"/>
              <a:t>Fig. 9c: Schematic </a:t>
            </a:r>
            <a:r>
              <a:rPr lang="en-US" sz="1600" dirty="0"/>
              <a:t>of conventional </a:t>
            </a:r>
            <a:r>
              <a:rPr lang="en-US" sz="1600" dirty="0" smtClean="0"/>
              <a:t>compensated charge pump [2]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132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8575"/>
            <a:ext cx="8229600" cy="50482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OUTLINE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600" y="457200"/>
            <a:ext cx="8458200" cy="6172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Motivation</a:t>
            </a:r>
          </a:p>
          <a:p>
            <a:r>
              <a:rPr lang="en-US" sz="2000" dirty="0" smtClean="0"/>
              <a:t>Introduction</a:t>
            </a:r>
          </a:p>
          <a:p>
            <a:r>
              <a:rPr lang="en-US" sz="2000" dirty="0" smtClean="0"/>
              <a:t>Design Considerations for PLL’s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Charge </a:t>
            </a:r>
            <a:r>
              <a:rPr lang="en-US" sz="2000" dirty="0"/>
              <a:t>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/>
              <a:t>Charge Injection </a:t>
            </a:r>
            <a:endParaRPr lang="en-US" sz="2000" dirty="0" smtClean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Clock </a:t>
            </a:r>
            <a:r>
              <a:rPr lang="en-US" sz="2000" dirty="0" err="1"/>
              <a:t>Feedthrough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/>
              <a:t>Current </a:t>
            </a:r>
            <a:r>
              <a:rPr lang="en-US" sz="2000" dirty="0" smtClean="0"/>
              <a:t>Mismatch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Charge pump </a:t>
            </a:r>
            <a:r>
              <a:rPr lang="en-US" sz="2000" b="1" dirty="0" smtClean="0">
                <a:solidFill>
                  <a:srgbClr val="FF0000"/>
                </a:solidFill>
              </a:rPr>
              <a:t>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1: </a:t>
            </a:r>
            <a:r>
              <a:rPr lang="en-US" sz="2000" dirty="0" smtClean="0"/>
              <a:t>Current Steering NMOS Topology 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2</a:t>
            </a:r>
            <a:r>
              <a:rPr lang="en-US" sz="2000" dirty="0" smtClean="0"/>
              <a:t>: Current Steering NMOS Topology With Dual Compensation method 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3: </a:t>
            </a:r>
            <a:r>
              <a:rPr lang="en-US" sz="2000" dirty="0" smtClean="0"/>
              <a:t>NMOS Topology With No Current Steering 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4: </a:t>
            </a:r>
            <a:r>
              <a:rPr lang="en-US" sz="2000" dirty="0" smtClean="0"/>
              <a:t>Novel Design</a:t>
            </a:r>
            <a:endParaRPr lang="en-US" sz="2000" dirty="0"/>
          </a:p>
          <a:p>
            <a:r>
              <a:rPr lang="en-US" sz="2000" dirty="0" smtClean="0"/>
              <a:t>Simulation Results Summary and Conclusion</a:t>
            </a:r>
          </a:p>
          <a:p>
            <a:r>
              <a:rPr lang="en-US" sz="2000" dirty="0" smtClean="0"/>
              <a:t>Reference</a:t>
            </a:r>
          </a:p>
          <a:p>
            <a:r>
              <a:rPr lang="en-US" sz="2000" dirty="0" smtClean="0"/>
              <a:t>Questions</a:t>
            </a:r>
          </a:p>
          <a:p>
            <a:endParaRPr lang="en-US" sz="2000" dirty="0" smtClean="0"/>
          </a:p>
          <a:p>
            <a:pPr marL="393192" lvl="1" indent="0">
              <a:buNone/>
            </a:pPr>
            <a:endParaRPr lang="en-US" sz="2000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28575"/>
            <a:ext cx="8839200" cy="96202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Design 1:Charge Pump Without Compensation Method [4]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design utilizes current steering switches to implement an NMOS topology charge pump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57300"/>
            <a:ext cx="7772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1066800" y="5067300"/>
            <a:ext cx="6477000" cy="4191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Fig.10: Schematic </a:t>
            </a:r>
            <a:r>
              <a:rPr lang="en-US" dirty="0"/>
              <a:t>of </a:t>
            </a:r>
            <a:r>
              <a:rPr lang="en-US" dirty="0" smtClean="0"/>
              <a:t>the NMOS charge pump without compensation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486400" y="1838325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953000" y="2143125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876800" y="2105025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448300" y="1800225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438900" y="4086225"/>
            <a:ext cx="0" cy="4191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905500" y="4086225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829300" y="4048125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391275" y="4429125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5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28575"/>
            <a:ext cx="8686800" cy="581025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Design 1: Charge Pump Without Compensation Method [4] Results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endParaRPr lang="en-US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sz="38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endParaRPr lang="en-US" sz="3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5" name="Picture 2" descr="C:\Users\ABIGAIL S. ADDO\Desktop\ADVANCED VLSI\PROJECT\Phase Noise for No COMP 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61975"/>
            <a:ext cx="58293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39649"/>
              </p:ext>
            </p:extLst>
          </p:nvPr>
        </p:nvGraphicFramePr>
        <p:xfrm>
          <a:off x="457200" y="5715000"/>
          <a:ext cx="8229599" cy="994410"/>
        </p:xfrm>
        <a:graphic>
          <a:graphicData uri="http://schemas.openxmlformats.org/drawingml/2006/table">
            <a:tbl>
              <a:tblPr/>
              <a:tblGrid>
                <a:gridCol w="1122417"/>
                <a:gridCol w="1666088"/>
                <a:gridCol w="2086995"/>
                <a:gridCol w="3354099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@ 1GHz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 MISMATCH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NOISE (dBc/Hz)  @ 1MHz OFFSET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19.13µW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Content Placeholder 1"/>
          <p:cNvSpPr txBox="1">
            <a:spLocks/>
          </p:cNvSpPr>
          <p:nvPr/>
        </p:nvSpPr>
        <p:spPr>
          <a:xfrm>
            <a:off x="1066800" y="5124450"/>
            <a:ext cx="6477000" cy="4191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Fig.11: Phase noise </a:t>
            </a:r>
            <a:r>
              <a:rPr lang="en-US" dirty="0"/>
              <a:t>of </a:t>
            </a:r>
            <a:r>
              <a:rPr lang="en-US" dirty="0" smtClean="0"/>
              <a:t>the NMOS charge pump without compensation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13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5"/>
            <a:ext cx="9144000" cy="581025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Design 2: Charge Pump With Dual Compensation Method [4]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762000"/>
            <a:ext cx="8610600" cy="5981700"/>
          </a:xfrm>
        </p:spPr>
        <p:txBody>
          <a:bodyPr>
            <a:normAutofit lnSpcReduction="10000"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To minimize the current mismatch, two differential amplifiers are used </a:t>
            </a:r>
            <a:endParaRPr lang="en-US" sz="2400" b="1" dirty="0"/>
          </a:p>
          <a:p>
            <a:r>
              <a:rPr lang="en-US" sz="2400" dirty="0" smtClean="0"/>
              <a:t>This gives an improvement in the current mismatch at the expense of power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8077199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1104900" y="4514850"/>
            <a:ext cx="6477000" cy="4191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Fig.12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Schematic of </a:t>
            </a:r>
            <a:r>
              <a:rPr lang="en-US" dirty="0" smtClean="0"/>
              <a:t>the NMOS charge pump with compensation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715000" y="11430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81600" y="1447800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105400" y="14097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676900" y="11049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868793" y="3409949"/>
            <a:ext cx="356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</a:t>
            </a:r>
            <a:r>
              <a:rPr lang="en-US" sz="1000" dirty="0" smtClean="0"/>
              <a:t>R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705600" y="3716237"/>
            <a:ext cx="356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</a:t>
            </a:r>
            <a:r>
              <a:rPr lang="en-US" sz="1000" dirty="0" smtClean="0"/>
              <a:t>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9509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>
          <a:xfrm>
            <a:off x="0" y="5259388"/>
            <a:ext cx="4572000" cy="60801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800" dirty="0" smtClean="0"/>
              <a:t>Fig. 13a</a:t>
            </a:r>
            <a:r>
              <a:rPr lang="en-US" sz="1800" dirty="0"/>
              <a:t>:</a:t>
            </a:r>
            <a:r>
              <a:rPr lang="en-US" sz="1800" dirty="0" smtClean="0"/>
              <a:t> </a:t>
            </a:r>
            <a:r>
              <a:rPr lang="en-US" sz="1800" dirty="0"/>
              <a:t>Schematic of </a:t>
            </a:r>
            <a:r>
              <a:rPr lang="en-US" sz="1800" dirty="0" smtClean="0"/>
              <a:t>the differential amplifier with NMOS input devices (N)</a:t>
            </a:r>
            <a:endParaRPr lang="en-US" sz="1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8575"/>
            <a:ext cx="9144000" cy="88582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Design 2: Charge Pump With Dual Compensation Method (</a:t>
            </a:r>
            <a:r>
              <a:rPr lang="en-US" sz="2800" b="1" dirty="0" err="1" smtClean="0">
                <a:solidFill>
                  <a:srgbClr val="FF0000"/>
                </a:solidFill>
              </a:rPr>
              <a:t>Cont</a:t>
            </a:r>
            <a:r>
              <a:rPr lang="en-US" sz="2800" b="1" dirty="0" smtClean="0">
                <a:solidFill>
                  <a:srgbClr val="FF0000"/>
                </a:solidFill>
              </a:rPr>
              <a:t>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866774"/>
            <a:ext cx="4305300" cy="449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431482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4972050" y="5334000"/>
            <a:ext cx="4419600" cy="60801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800" dirty="0" smtClean="0"/>
              <a:t>Fig. 13b: </a:t>
            </a:r>
            <a:r>
              <a:rPr lang="en-US" sz="1800" dirty="0"/>
              <a:t>Schematic of </a:t>
            </a:r>
            <a:r>
              <a:rPr lang="en-US" sz="1800" dirty="0" smtClean="0"/>
              <a:t>the differential amplifier with PMOS input devices (P)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1017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8575"/>
            <a:ext cx="8229600" cy="50482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OUTLINE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600" y="457200"/>
            <a:ext cx="8458200" cy="6172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Motivation</a:t>
            </a:r>
          </a:p>
          <a:p>
            <a:r>
              <a:rPr lang="en-US" sz="2000" dirty="0" smtClean="0"/>
              <a:t>Introduction</a:t>
            </a:r>
          </a:p>
          <a:p>
            <a:r>
              <a:rPr lang="en-US" sz="2000" dirty="0" smtClean="0"/>
              <a:t>Design Considerations for PLL’s Charge Pump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Charge </a:t>
            </a:r>
            <a:r>
              <a:rPr lang="en-US" sz="2000" dirty="0"/>
              <a:t>Sharing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/>
              <a:t>Charge Injection </a:t>
            </a:r>
            <a:endParaRPr lang="en-US" sz="2000" dirty="0" smtClean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Clock </a:t>
            </a:r>
            <a:r>
              <a:rPr lang="en-US" sz="2000" dirty="0" err="1"/>
              <a:t>Feedthrough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/>
              <a:t>Current </a:t>
            </a:r>
            <a:r>
              <a:rPr lang="en-US" sz="2000" dirty="0" smtClean="0"/>
              <a:t>Mismatch</a:t>
            </a:r>
          </a:p>
          <a:p>
            <a:r>
              <a:rPr lang="en-US" sz="2000" dirty="0"/>
              <a:t>Charge pump </a:t>
            </a:r>
            <a:r>
              <a:rPr lang="en-US" sz="2000" dirty="0" smtClean="0"/>
              <a:t>Designs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1: </a:t>
            </a:r>
            <a:r>
              <a:rPr lang="en-US" sz="2000" dirty="0" smtClean="0"/>
              <a:t>Current Steering NMOS Topology 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2</a:t>
            </a:r>
            <a:r>
              <a:rPr lang="en-US" sz="2000" dirty="0" smtClean="0"/>
              <a:t>: Current Steering NMOS Topology With Dual Compensation method 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3: </a:t>
            </a:r>
            <a:r>
              <a:rPr lang="en-US" sz="2000" dirty="0" smtClean="0"/>
              <a:t>NMOS Topology With No Current Steering </a:t>
            </a:r>
            <a:endParaRPr lang="en-US" sz="2000" dirty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Design </a:t>
            </a:r>
            <a:r>
              <a:rPr lang="en-US" sz="2000" dirty="0"/>
              <a:t>4: </a:t>
            </a:r>
            <a:r>
              <a:rPr lang="en-US" sz="2000" dirty="0" smtClean="0"/>
              <a:t>Novel Design</a:t>
            </a:r>
            <a:endParaRPr lang="en-US" sz="2000" dirty="0"/>
          </a:p>
          <a:p>
            <a:r>
              <a:rPr lang="en-US" sz="2000" dirty="0" smtClean="0"/>
              <a:t>Simulation Results Summary and Conclusion</a:t>
            </a:r>
          </a:p>
          <a:p>
            <a:r>
              <a:rPr lang="en-US" sz="2000" dirty="0" smtClean="0"/>
              <a:t>Reference</a:t>
            </a:r>
          </a:p>
          <a:p>
            <a:r>
              <a:rPr lang="en-US" sz="2000" dirty="0" smtClean="0"/>
              <a:t>Questions</a:t>
            </a:r>
          </a:p>
          <a:p>
            <a:endParaRPr lang="en-US" sz="2000" dirty="0" smtClean="0"/>
          </a:p>
          <a:p>
            <a:pPr marL="393192" lvl="1" indent="0">
              <a:buNone/>
            </a:pPr>
            <a:endParaRPr lang="en-US" sz="2000" dirty="0" smtClean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marL="393192" lvl="1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2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581025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Design 2: Charge Pump With Dual Compensation Method [4] Result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77826"/>
              </p:ext>
            </p:extLst>
          </p:nvPr>
        </p:nvGraphicFramePr>
        <p:xfrm>
          <a:off x="533401" y="5638800"/>
          <a:ext cx="8153398" cy="994410"/>
        </p:xfrm>
        <a:graphic>
          <a:graphicData uri="http://schemas.openxmlformats.org/drawingml/2006/table">
            <a:tbl>
              <a:tblPr/>
              <a:tblGrid>
                <a:gridCol w="1112024"/>
                <a:gridCol w="1650661"/>
                <a:gridCol w="2067671"/>
                <a:gridCol w="3323042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@ 1GHz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 MISMATCH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NOISE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dBc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/Hz)  @ 1MHz OFFSET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34.42µW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-101.83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1143000" y="5029200"/>
            <a:ext cx="6477000" cy="4191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14: Phase noise </a:t>
            </a:r>
            <a:r>
              <a:rPr lang="en-US" dirty="0"/>
              <a:t>of </a:t>
            </a:r>
            <a:r>
              <a:rPr lang="en-US" dirty="0" smtClean="0"/>
              <a:t>the NMOS charge pump with compensation</a:t>
            </a:r>
            <a:endParaRPr lang="en-US" dirty="0"/>
          </a:p>
        </p:txBody>
      </p:sp>
      <p:pic>
        <p:nvPicPr>
          <p:cNvPr id="1026" name="Picture 2" descr="C:\Users\ABIGAIL S. ADDO\Desktop\ADVANCED VLSI\PROJECT\pset3 phase noi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"/>
            <a:ext cx="58102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3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198" y="28575"/>
            <a:ext cx="8229600" cy="5810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Design 3: NMOS Topology Charge Pump [15]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6172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400" dirty="0" smtClean="0"/>
          </a:p>
          <a:p>
            <a:r>
              <a:rPr lang="en-US" sz="2400" dirty="0" smtClean="0"/>
              <a:t>This implements an NMOS topology charge pump</a:t>
            </a:r>
          </a:p>
          <a:p>
            <a:r>
              <a:rPr lang="en-US" sz="2400" dirty="0" smtClean="0"/>
              <a:t>The difference between this design and that of designs 1 and 2 is that it does not use any current steering switches</a:t>
            </a:r>
          </a:p>
          <a:p>
            <a:r>
              <a:rPr lang="en-US" sz="2400" dirty="0" smtClean="0"/>
              <a:t>It attains relatively good phase noise</a:t>
            </a:r>
          </a:p>
          <a:p>
            <a:pPr>
              <a:lnSpc>
                <a:spcPct val="150000"/>
              </a:lnSpc>
            </a:pPr>
            <a:endParaRPr lang="en-US" sz="2600" dirty="0" smtClean="0"/>
          </a:p>
          <a:p>
            <a:pPr>
              <a:lnSpc>
                <a:spcPct val="150000"/>
              </a:lnSpc>
            </a:pPr>
            <a:endParaRPr lang="en-US" sz="26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5756202" cy="380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1676400" y="4278313"/>
            <a:ext cx="6705599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2000" dirty="0" smtClean="0"/>
              <a:t>Fig. 15: </a:t>
            </a:r>
            <a:r>
              <a:rPr lang="en-US" sz="2000" dirty="0"/>
              <a:t>Schematic of </a:t>
            </a:r>
            <a:r>
              <a:rPr lang="en-US" sz="2000" dirty="0" smtClean="0"/>
              <a:t>the NMOS charge pump topology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504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8" y="28575"/>
            <a:ext cx="8229600" cy="5810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NMOS Topology Charge Pump [15] Result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2" descr="C:\Users\ABIGAIL S. ADDO\Desktop\ADVANCED VLSI\PROJECT\Phase Noise for NMOS TOPO correct 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33400"/>
            <a:ext cx="58293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600648"/>
              </p:ext>
            </p:extLst>
          </p:nvPr>
        </p:nvGraphicFramePr>
        <p:xfrm>
          <a:off x="762000" y="5638801"/>
          <a:ext cx="8077200" cy="994410"/>
        </p:xfrm>
        <a:graphic>
          <a:graphicData uri="http://schemas.openxmlformats.org/drawingml/2006/table">
            <a:tbl>
              <a:tblPr/>
              <a:tblGrid>
                <a:gridCol w="1101632"/>
                <a:gridCol w="1635235"/>
                <a:gridCol w="2048347"/>
                <a:gridCol w="3291986"/>
              </a:tblGrid>
              <a:tr h="508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@ 1GHz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 MISMATCH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NOISE (dBc/Hz)  @ 1MHz OFFSET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1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18.89µW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104.35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1828800" y="5029200"/>
            <a:ext cx="6705599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 smtClean="0"/>
              <a:t>Fig.  16: Phase noise </a:t>
            </a:r>
            <a:r>
              <a:rPr lang="en-US" sz="1600" dirty="0"/>
              <a:t>of </a:t>
            </a:r>
            <a:r>
              <a:rPr lang="en-US" sz="1600" dirty="0" smtClean="0"/>
              <a:t>the NMOS charge pump topology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482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8" y="28575"/>
            <a:ext cx="8229600" cy="5810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Novel Charge Pump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62484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/>
          </a:p>
          <a:p>
            <a:r>
              <a:rPr lang="en-US" sz="2400" dirty="0" smtClean="0"/>
              <a:t>The PMOS used for the current mirror in a typical NMOS topology charge pump has been replaced with NMOS devices</a:t>
            </a:r>
          </a:p>
          <a:p>
            <a:r>
              <a:rPr lang="en-US" sz="2400" dirty="0" smtClean="0"/>
              <a:t>This design attained the lowest power compared with the previous three designs</a:t>
            </a:r>
            <a:endParaRPr lang="en-US" sz="2400" dirty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295400" y="4495800"/>
            <a:ext cx="5867400" cy="4191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17: Schematic </a:t>
            </a:r>
            <a:r>
              <a:rPr lang="en-US" dirty="0"/>
              <a:t>of </a:t>
            </a:r>
            <a:r>
              <a:rPr lang="en-US" dirty="0" smtClean="0"/>
              <a:t>the novel NMOS only charge pump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23" y="542925"/>
            <a:ext cx="6620554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18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8" y="28575"/>
            <a:ext cx="8229600" cy="5810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Novel Charge Pump Result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943600"/>
          </a:xfrm>
        </p:spPr>
        <p:txBody>
          <a:bodyPr>
            <a:normAutofit/>
          </a:bodyPr>
          <a:lstStyle/>
          <a:p>
            <a:endParaRPr lang="en-US" sz="1050" dirty="0"/>
          </a:p>
        </p:txBody>
      </p:sp>
      <p:pic>
        <p:nvPicPr>
          <p:cNvPr id="8" name="Picture 4" descr="C:\Users\ABIGAIL S. ADDO\Desktop\ADVANCED VLSI\PROJECT\Phase Noise for NOVEL correct 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04825"/>
            <a:ext cx="58293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842689"/>
              </p:ext>
            </p:extLst>
          </p:nvPr>
        </p:nvGraphicFramePr>
        <p:xfrm>
          <a:off x="457200" y="5562600"/>
          <a:ext cx="8377274" cy="994410"/>
        </p:xfrm>
        <a:graphic>
          <a:graphicData uri="http://schemas.openxmlformats.org/drawingml/2006/table">
            <a:tbl>
              <a:tblPr/>
              <a:tblGrid>
                <a:gridCol w="1142558"/>
                <a:gridCol w="1695985"/>
                <a:gridCol w="2124445"/>
                <a:gridCol w="3414286"/>
              </a:tblGrid>
              <a:tr h="352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@ 1GHz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 MISMATCH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NOISE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dBc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/Hz)  @ 1MHz OFFSET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288.4nW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2286000" y="4953000"/>
            <a:ext cx="58674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 smtClean="0"/>
              <a:t>Fig. 18: Phase noise </a:t>
            </a:r>
            <a:r>
              <a:rPr lang="en-US" sz="1600" dirty="0"/>
              <a:t>of </a:t>
            </a:r>
            <a:r>
              <a:rPr lang="en-US" sz="1600" dirty="0" smtClean="0"/>
              <a:t>the novel NMOS only charge pump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05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Result Summary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Result summary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990356"/>
              </p:ext>
            </p:extLst>
          </p:nvPr>
        </p:nvGraphicFramePr>
        <p:xfrm>
          <a:off x="381000" y="1143000"/>
          <a:ext cx="8077200" cy="1813721"/>
        </p:xfrm>
        <a:graphic>
          <a:graphicData uri="http://schemas.openxmlformats.org/drawingml/2006/table">
            <a:tbl>
              <a:tblPr/>
              <a:tblGrid>
                <a:gridCol w="1295400"/>
                <a:gridCol w="929381"/>
                <a:gridCol w="1428678"/>
                <a:gridCol w="1772939"/>
                <a:gridCol w="2650802"/>
              </a:tblGrid>
              <a:tr h="604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</a:t>
                      </a:r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@ 1GHz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 MISMATCH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NOISE (</a:t>
                      </a:r>
                      <a:r>
                        <a:rPr lang="en-US" sz="1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dBc</a:t>
                      </a:r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/Hz)  @ 1MHz OFFSET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19.13µW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34.42µW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-101.83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18.89µW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THIS WORK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288.4nW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33557"/>
              </p:ext>
            </p:extLst>
          </p:nvPr>
        </p:nvGraphicFramePr>
        <p:xfrm>
          <a:off x="304800" y="3733800"/>
          <a:ext cx="8305801" cy="2819400"/>
        </p:xfrm>
        <a:graphic>
          <a:graphicData uri="http://schemas.openxmlformats.org/drawingml/2006/table">
            <a:tbl>
              <a:tblPr/>
              <a:tblGrid>
                <a:gridCol w="1173194"/>
                <a:gridCol w="1380921"/>
                <a:gridCol w="1329298"/>
                <a:gridCol w="1772396"/>
                <a:gridCol w="2649992"/>
              </a:tblGrid>
              <a:tr h="2624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WORKS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 TECHNOLOGY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 FREQUENCY (MHz)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NOISE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dBc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/Hz)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[16]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0.35µm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 (50)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-86 @ 10kHz Offset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[17]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0.25µm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-75 @ 40kHz Offset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[18]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0.25µm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-63 @ 10kHz Offset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[19]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0.25µm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-77 @ 10kHz Offset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0.18µm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-79 @ 10kHz Offset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[21]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0.18µm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-90 @ 1kHz Offset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01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05088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dirty="0"/>
              <a:t>ultra – low power Charge Pump PLL design, with moderate phase noise requirement, the novel charge pump design presented in this work could be used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This design could further be improve so that the current mismatch and the phase noise could be lowered and be able to operate at lower voltage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Conclusion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64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349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Reference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763000" cy="6248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[1] </a:t>
            </a:r>
            <a:r>
              <a:rPr lang="en-US" sz="2000" dirty="0" err="1" smtClean="0"/>
              <a:t>Woogeun</a:t>
            </a:r>
            <a:r>
              <a:rPr lang="en-US" sz="2000" dirty="0" smtClean="0"/>
              <a:t> Rhee, “Design of High – Performance CMOS Charge Pumps in Phase – locked loops.”</a:t>
            </a:r>
          </a:p>
          <a:p>
            <a:r>
              <a:rPr lang="en-US" sz="2000" dirty="0" smtClean="0"/>
              <a:t>[2] Dong – </a:t>
            </a:r>
            <a:r>
              <a:rPr lang="en-US" sz="2000" dirty="0" err="1" smtClean="0"/>
              <a:t>Keon</a:t>
            </a:r>
            <a:r>
              <a:rPr lang="en-US" sz="2000" dirty="0" smtClean="0"/>
              <a:t> Lee, </a:t>
            </a:r>
            <a:r>
              <a:rPr lang="en-US" sz="2000" dirty="0" err="1" smtClean="0"/>
              <a:t>Jeong</a:t>
            </a:r>
            <a:r>
              <a:rPr lang="en-US" sz="2000" dirty="0" smtClean="0"/>
              <a:t> – </a:t>
            </a:r>
            <a:r>
              <a:rPr lang="en-US" sz="2000" dirty="0" err="1" smtClean="0"/>
              <a:t>Kwang</a:t>
            </a:r>
            <a:r>
              <a:rPr lang="en-US" sz="2000" dirty="0" smtClean="0"/>
              <a:t> Lee, and Hang – </a:t>
            </a:r>
            <a:r>
              <a:rPr lang="en-US" sz="2000" dirty="0" err="1" smtClean="0"/>
              <a:t>Geun</a:t>
            </a:r>
            <a:r>
              <a:rPr lang="en-US" sz="2000" dirty="0" smtClean="0"/>
              <a:t> </a:t>
            </a:r>
            <a:r>
              <a:rPr lang="en-US" sz="2000" dirty="0" err="1" smtClean="0"/>
              <a:t>Jeong</a:t>
            </a:r>
            <a:r>
              <a:rPr lang="en-US" sz="2000" dirty="0" smtClean="0"/>
              <a:t>, “A Dual – Compensated Charge Pump   with Reduced Current Mismatch”</a:t>
            </a:r>
          </a:p>
          <a:p>
            <a:r>
              <a:rPr lang="en-US" sz="2000" dirty="0" smtClean="0"/>
              <a:t>[3] M.-S. Hwang, J. Kim and D.-K. </a:t>
            </a:r>
            <a:r>
              <a:rPr lang="en-US" sz="2000" dirty="0" err="1" smtClean="0"/>
              <a:t>Jeong</a:t>
            </a:r>
            <a:r>
              <a:rPr lang="en-US" sz="2000" dirty="0" smtClean="0"/>
              <a:t>, “Reduction of pump current mismatch in charge-pump PLL” </a:t>
            </a:r>
            <a:r>
              <a:rPr lang="en-US" sz="2000" dirty="0" smtClean="0">
                <a:hlinkClick r:id="rId2"/>
              </a:rPr>
              <a:t>http://ieeexplore.ieee.org/stamp/stamp.jsp?tp=&amp;arnumber=4770439</a:t>
            </a:r>
            <a:endParaRPr lang="en-US" sz="2000" dirty="0" smtClean="0"/>
          </a:p>
          <a:p>
            <a:r>
              <a:rPr lang="en-US" sz="2000" dirty="0" smtClean="0"/>
              <a:t>[4] Jae </a:t>
            </a:r>
            <a:r>
              <a:rPr lang="en-US" sz="2000" dirty="0" err="1" smtClean="0"/>
              <a:t>Hyung</a:t>
            </a:r>
            <a:r>
              <a:rPr lang="en-US" sz="2000" dirty="0" smtClean="0"/>
              <a:t> Noh, and Hang </a:t>
            </a:r>
            <a:r>
              <a:rPr lang="en-US" sz="2000" dirty="0" err="1" smtClean="0"/>
              <a:t>Geun</a:t>
            </a:r>
            <a:r>
              <a:rPr lang="en-US" sz="2000" dirty="0" smtClean="0"/>
              <a:t> </a:t>
            </a:r>
            <a:r>
              <a:rPr lang="en-US" sz="2000" dirty="0" err="1" smtClean="0"/>
              <a:t>Jeong</a:t>
            </a:r>
            <a:r>
              <a:rPr lang="en-US" sz="2000" dirty="0" smtClean="0"/>
              <a:t>, “Charge-Pump with a Regulated </a:t>
            </a:r>
            <a:r>
              <a:rPr lang="en-US" sz="2000" dirty="0" err="1" smtClean="0"/>
              <a:t>Cascode</a:t>
            </a:r>
            <a:r>
              <a:rPr lang="en-US" sz="2000" dirty="0" smtClean="0"/>
              <a:t> Circuit for Reducing Current Mismatch in PLLs”</a:t>
            </a:r>
          </a:p>
          <a:p>
            <a:r>
              <a:rPr lang="en-US" sz="2000" dirty="0" smtClean="0"/>
              <a:t>[5] Hong </a:t>
            </a:r>
            <a:r>
              <a:rPr lang="en-US" sz="2000" dirty="0" err="1" smtClean="0"/>
              <a:t>Yut</a:t>
            </a:r>
            <a:r>
              <a:rPr lang="en-US" sz="2000" dirty="0" smtClean="0"/>
              <a:t>, </a:t>
            </a:r>
            <a:r>
              <a:rPr lang="en-US" sz="2000" dirty="0" err="1" smtClean="0"/>
              <a:t>Yasuaki</a:t>
            </a:r>
            <a:r>
              <a:rPr lang="en-US" sz="2000" dirty="0" smtClean="0"/>
              <a:t> </a:t>
            </a:r>
            <a:r>
              <a:rPr lang="en-US" sz="2000" dirty="0" err="1" smtClean="0"/>
              <a:t>Inouet</a:t>
            </a:r>
            <a:r>
              <a:rPr lang="en-US" sz="2000" dirty="0" smtClean="0"/>
              <a:t>, and Yan Han, “A New High-Speed Low-Voltage Charge Pump for PLL Applications” </a:t>
            </a:r>
            <a:r>
              <a:rPr lang="en-US" sz="2000" dirty="0" smtClean="0">
                <a:hlinkClick r:id="rId3"/>
              </a:rPr>
              <a:t>http://ieeexplore.ieee.org/stamp/stamp.jsp?tp=&amp;arnumber=1611344</a:t>
            </a:r>
            <a:endParaRPr lang="en-US" sz="2000" dirty="0" smtClean="0"/>
          </a:p>
          <a:p>
            <a:r>
              <a:rPr lang="en-US" sz="2000" dirty="0" smtClean="0"/>
              <a:t>[6] Kyung-</a:t>
            </a:r>
            <a:r>
              <a:rPr lang="en-US" sz="2000" dirty="0" err="1" smtClean="0"/>
              <a:t>Soo</a:t>
            </a:r>
            <a:r>
              <a:rPr lang="en-US" sz="2000" dirty="0" smtClean="0"/>
              <a:t> Ha and Lee-Sup Kim, “Charge-Pump reducing current mismatch in DLLs and PLLs” </a:t>
            </a:r>
            <a:r>
              <a:rPr lang="en-US" sz="2000" dirty="0" smtClean="0">
                <a:hlinkClick r:id="rId4"/>
              </a:rPr>
              <a:t>http://ieeexplore.ieee.org/stamp/stamp.jsp?tp=&amp;arnumber=1693061</a:t>
            </a:r>
            <a:endParaRPr lang="en-US" sz="2000" dirty="0" smtClean="0"/>
          </a:p>
          <a:p>
            <a:r>
              <a:rPr lang="en-US" sz="2000" dirty="0" smtClean="0"/>
              <a:t>[7] </a:t>
            </a:r>
            <a:r>
              <a:rPr lang="en-US" sz="2000" dirty="0" err="1" smtClean="0"/>
              <a:t>Shanfeng</a:t>
            </a:r>
            <a:r>
              <a:rPr lang="en-US" sz="2000" dirty="0" smtClean="0"/>
              <a:t> Cheng</a:t>
            </a:r>
            <a:r>
              <a:rPr lang="en-US" sz="2000" i="1" dirty="0" smtClean="0"/>
              <a:t>, </a:t>
            </a:r>
            <a:r>
              <a:rPr lang="en-US" sz="2000" dirty="0" err="1" smtClean="0"/>
              <a:t>Haitao</a:t>
            </a:r>
            <a:r>
              <a:rPr lang="en-US" sz="2000" dirty="0" smtClean="0"/>
              <a:t> Tong</a:t>
            </a:r>
            <a:r>
              <a:rPr lang="en-US" sz="2000" i="1" dirty="0" smtClean="0"/>
              <a:t>, </a:t>
            </a:r>
            <a:r>
              <a:rPr lang="en-US" sz="2000" dirty="0" smtClean="0"/>
              <a:t>Jose Silva-Martinez</a:t>
            </a:r>
            <a:r>
              <a:rPr lang="en-US" sz="2000" i="1" dirty="0" smtClean="0"/>
              <a:t>, and </a:t>
            </a:r>
            <a:r>
              <a:rPr lang="en-US" sz="2000" dirty="0" err="1" smtClean="0"/>
              <a:t>Aydin</a:t>
            </a:r>
            <a:r>
              <a:rPr lang="en-US" sz="2000" dirty="0" smtClean="0"/>
              <a:t> </a:t>
            </a:r>
            <a:r>
              <a:rPr lang="en-US" sz="2000" dirty="0" err="1" smtClean="0"/>
              <a:t>Ilker</a:t>
            </a:r>
            <a:r>
              <a:rPr lang="en-US" sz="2000" dirty="0" smtClean="0"/>
              <a:t> </a:t>
            </a:r>
            <a:r>
              <a:rPr lang="en-US" sz="2000" dirty="0" err="1" smtClean="0"/>
              <a:t>Karsilayan</a:t>
            </a:r>
            <a:r>
              <a:rPr lang="en-US" sz="2000" dirty="0" smtClean="0"/>
              <a:t>, “Design and Analysis of an Ultrahigh-Speed Glitch-Free Fully Differential Charge Pump With Minimum Output Current Variation and Accurate Matching”</a:t>
            </a:r>
          </a:p>
          <a:p>
            <a:endParaRPr lang="en-US" sz="2000" dirty="0" smtClean="0"/>
          </a:p>
          <a:p>
            <a:pPr marL="109728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64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552688" cy="59436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[8] </a:t>
            </a:r>
            <a:r>
              <a:rPr lang="fr-FR" dirty="0"/>
              <a:t>Jean-François Richard and Yvon </a:t>
            </a:r>
            <a:r>
              <a:rPr lang="fr-FR" dirty="0" err="1"/>
              <a:t>Savaria</a:t>
            </a:r>
            <a:r>
              <a:rPr lang="fr-FR" dirty="0"/>
              <a:t>, </a:t>
            </a:r>
            <a:r>
              <a:rPr lang="en-US" dirty="0"/>
              <a:t> “High Voltage Charge Pump Using Standard CMOS Technology”</a:t>
            </a:r>
          </a:p>
          <a:p>
            <a:r>
              <a:rPr lang="en-US" dirty="0" smtClean="0"/>
              <a:t>[</a:t>
            </a:r>
            <a:r>
              <a:rPr lang="en-US" dirty="0"/>
              <a:t>9] </a:t>
            </a:r>
            <a:r>
              <a:rPr lang="en-US" dirty="0" err="1"/>
              <a:t>Janusz</a:t>
            </a:r>
            <a:r>
              <a:rPr lang="en-US" dirty="0"/>
              <a:t> A. </a:t>
            </a:r>
            <a:r>
              <a:rPr lang="en-US" dirty="0" err="1"/>
              <a:t>Starzyk</a:t>
            </a:r>
            <a:r>
              <a:rPr lang="en-US" dirty="0"/>
              <a:t>, Ying-Wei Jan, and </a:t>
            </a:r>
            <a:r>
              <a:rPr lang="en-US" dirty="0" err="1"/>
              <a:t>Fengjing</a:t>
            </a:r>
            <a:r>
              <a:rPr lang="en-US" dirty="0"/>
              <a:t> </a:t>
            </a:r>
            <a:r>
              <a:rPr lang="en-US" dirty="0" err="1"/>
              <a:t>Qiu</a:t>
            </a:r>
            <a:r>
              <a:rPr lang="en-US" dirty="0"/>
              <a:t>, “A DC–DC Charge Pump Design Based on Voltage </a:t>
            </a:r>
            <a:r>
              <a:rPr lang="en-US" dirty="0" err="1"/>
              <a:t>Doublers</a:t>
            </a:r>
            <a:r>
              <a:rPr lang="en-US" dirty="0"/>
              <a:t>”</a:t>
            </a:r>
          </a:p>
          <a:p>
            <a:r>
              <a:rPr lang="en-US" dirty="0"/>
              <a:t>[10] Nick Van </a:t>
            </a:r>
            <a:r>
              <a:rPr lang="en-US" dirty="0" err="1"/>
              <a:t>Helleputte</a:t>
            </a:r>
            <a:r>
              <a:rPr lang="en-US" dirty="0"/>
              <a:t> and Georges </a:t>
            </a:r>
            <a:r>
              <a:rPr lang="en-US" dirty="0" err="1"/>
              <a:t>Gielen</a:t>
            </a:r>
            <a:r>
              <a:rPr lang="en-US" dirty="0"/>
              <a:t> “An Ultra-low-Power Quadrature PLL in 130nm CMOS for Impulse Radio Receivers” </a:t>
            </a:r>
            <a:r>
              <a:rPr lang="en-US" dirty="0">
                <a:hlinkClick r:id="rId2"/>
              </a:rPr>
              <a:t>http://ieeexplore.ieee.org/stamp/stamp.jsp?tp=&amp;arnumber=4463309&amp;tag=1</a:t>
            </a:r>
            <a:endParaRPr lang="en-US" dirty="0"/>
          </a:p>
          <a:p>
            <a:r>
              <a:rPr lang="en-US" dirty="0"/>
              <a:t>[11] Q. </a:t>
            </a:r>
            <a:r>
              <a:rPr lang="en-US" dirty="0" err="1"/>
              <a:t>Guo</a:t>
            </a:r>
            <a:r>
              <a:rPr lang="en-US" dirty="0"/>
              <a:t>, H. F. Zhou, W. W. Cheng, Y. Han, X. X. Han, and X. Liang, “A Low Phase-noise Low-power PLL in 0.13-¹m CMOS for Low Voltage Application”</a:t>
            </a:r>
          </a:p>
          <a:p>
            <a:r>
              <a:rPr lang="en-US" dirty="0"/>
              <a:t>[12] Gong </a:t>
            </a:r>
            <a:r>
              <a:rPr lang="en-US" dirty="0" err="1"/>
              <a:t>Zhichao</a:t>
            </a:r>
            <a:r>
              <a:rPr lang="en-US" altLang="ja-JP" dirty="0"/>
              <a:t>, </a:t>
            </a:r>
            <a:r>
              <a:rPr lang="en-US" dirty="0"/>
              <a:t>Lu Lei</a:t>
            </a:r>
            <a:r>
              <a:rPr lang="en-US" altLang="ja-JP" dirty="0"/>
              <a:t>, </a:t>
            </a:r>
            <a:r>
              <a:rPr lang="en-US" dirty="0"/>
              <a:t>Liao </a:t>
            </a:r>
            <a:r>
              <a:rPr lang="en-US" dirty="0" err="1"/>
              <a:t>Youchun</a:t>
            </a:r>
            <a:r>
              <a:rPr lang="en-US" altLang="ja-JP" dirty="0"/>
              <a:t>, </a:t>
            </a:r>
            <a:r>
              <a:rPr lang="en-US" dirty="0"/>
              <a:t>and Tang </a:t>
            </a:r>
            <a:r>
              <a:rPr lang="en-US" dirty="0" err="1"/>
              <a:t>Zhangwen</a:t>
            </a:r>
            <a:r>
              <a:rPr lang="en-US" dirty="0"/>
              <a:t>, “Design and noise analysis of a fully-differential charge pump for phase-locked loops”</a:t>
            </a:r>
          </a:p>
          <a:p>
            <a:pPr lvl="0">
              <a:buClr>
                <a:srgbClr val="3891A7"/>
              </a:buClr>
            </a:pPr>
            <a:r>
              <a:rPr lang="en-US" dirty="0">
                <a:solidFill>
                  <a:prstClr val="black"/>
                </a:solidFill>
              </a:rPr>
              <a:t>[13] Po-Yao </a:t>
            </a:r>
            <a:r>
              <a:rPr lang="en-US" dirty="0" err="1">
                <a:solidFill>
                  <a:prstClr val="black"/>
                </a:solidFill>
              </a:rPr>
              <a:t>Ke</a:t>
            </a:r>
            <a:r>
              <a:rPr lang="en-US" dirty="0">
                <a:solidFill>
                  <a:prstClr val="black"/>
                </a:solidFill>
              </a:rPr>
              <a:t> and Jon </a:t>
            </a:r>
            <a:r>
              <a:rPr lang="en-US" dirty="0" err="1">
                <a:solidFill>
                  <a:prstClr val="black"/>
                </a:solidFill>
              </a:rPr>
              <a:t>Guerber</a:t>
            </a:r>
            <a:r>
              <a:rPr lang="en-US" dirty="0">
                <a:solidFill>
                  <a:prstClr val="black"/>
                </a:solidFill>
              </a:rPr>
              <a:t>, “A 1.3V Low Power Divide by 4 PLL Design with Output Range 0.5GHz-1.5 GHz” </a:t>
            </a:r>
          </a:p>
          <a:p>
            <a:pPr lvl="0">
              <a:buClr>
                <a:srgbClr val="3891A7"/>
              </a:buClr>
            </a:pPr>
            <a:r>
              <a:rPr lang="en-US" dirty="0">
                <a:solidFill>
                  <a:prstClr val="black"/>
                </a:solidFill>
              </a:rPr>
              <a:t>[14] </a:t>
            </a:r>
            <a:r>
              <a:rPr lang="en-US" dirty="0" err="1">
                <a:solidFill>
                  <a:prstClr val="black"/>
                </a:solidFill>
              </a:rPr>
              <a:t>Partha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Pratim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Ghosh</a:t>
            </a:r>
            <a:r>
              <a:rPr lang="en-US" dirty="0">
                <a:solidFill>
                  <a:prstClr val="black"/>
                </a:solidFill>
              </a:rPr>
              <a:t>, “ Design and Study of Phase Locked Loop for Space Applications In Submicron CMOS Technology”</a:t>
            </a:r>
          </a:p>
          <a:p>
            <a:pPr lvl="0">
              <a:buClr>
                <a:srgbClr val="3891A7"/>
              </a:buClr>
            </a:pPr>
            <a:r>
              <a:rPr lang="en-US" dirty="0">
                <a:solidFill>
                  <a:prstClr val="black"/>
                </a:solidFill>
              </a:rPr>
              <a:t>[15] </a:t>
            </a:r>
            <a:r>
              <a:rPr lang="en-US" dirty="0" err="1">
                <a:solidFill>
                  <a:prstClr val="black"/>
                </a:solidFill>
              </a:rPr>
              <a:t>Tsan</a:t>
            </a:r>
            <a:r>
              <a:rPr lang="en-US" dirty="0">
                <a:solidFill>
                  <a:prstClr val="black"/>
                </a:solidFill>
              </a:rPr>
              <a:t> – </a:t>
            </a:r>
            <a:r>
              <a:rPr lang="en-US" dirty="0" err="1">
                <a:solidFill>
                  <a:prstClr val="black"/>
                </a:solidFill>
              </a:rPr>
              <a:t>Huei</a:t>
            </a:r>
            <a:r>
              <a:rPr lang="en-US" dirty="0">
                <a:solidFill>
                  <a:prstClr val="black"/>
                </a:solidFill>
              </a:rPr>
              <a:t> Wu, “ Low – Cost Jitter Measurement Techniques for Phase Locked Loops.”</a:t>
            </a:r>
          </a:p>
          <a:p>
            <a:pPr lvl="0">
              <a:buClr>
                <a:srgbClr val="3891A7"/>
              </a:buClr>
            </a:pPr>
            <a:r>
              <a:rPr lang="en-US" dirty="0">
                <a:solidFill>
                  <a:prstClr val="black"/>
                </a:solidFill>
              </a:rPr>
              <a:t>[16] </a:t>
            </a:r>
            <a:r>
              <a:rPr lang="en-US" dirty="0" err="1">
                <a:solidFill>
                  <a:prstClr val="black"/>
                </a:solidFill>
              </a:rPr>
              <a:t>Keliu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Shu</a:t>
            </a:r>
            <a:r>
              <a:rPr lang="en-US" dirty="0">
                <a:solidFill>
                  <a:prstClr val="black"/>
                </a:solidFill>
              </a:rPr>
              <a:t>, Edgar Sanchez – </a:t>
            </a:r>
            <a:r>
              <a:rPr lang="en-US" dirty="0" err="1">
                <a:solidFill>
                  <a:prstClr val="black"/>
                </a:solidFill>
              </a:rPr>
              <a:t>Sinencio</a:t>
            </a:r>
            <a:r>
              <a:rPr lang="en-US" dirty="0">
                <a:solidFill>
                  <a:prstClr val="black"/>
                </a:solidFill>
              </a:rPr>
              <a:t>, Jose Silva – Martinez, and </a:t>
            </a:r>
            <a:r>
              <a:rPr lang="en-US" dirty="0" err="1">
                <a:solidFill>
                  <a:prstClr val="black"/>
                </a:solidFill>
              </a:rPr>
              <a:t>Sherif</a:t>
            </a:r>
            <a:r>
              <a:rPr lang="en-US" dirty="0">
                <a:solidFill>
                  <a:prstClr val="black"/>
                </a:solidFill>
              </a:rPr>
              <a:t> H. K. </a:t>
            </a:r>
            <a:r>
              <a:rPr lang="en-US" dirty="0" err="1">
                <a:solidFill>
                  <a:prstClr val="black"/>
                </a:solidFill>
              </a:rPr>
              <a:t>Embabi</a:t>
            </a:r>
            <a:r>
              <a:rPr lang="en-US" dirty="0">
                <a:solidFill>
                  <a:prstClr val="black"/>
                </a:solidFill>
              </a:rPr>
              <a:t>, “A 2.4 – GHz monolithic fractional – N frequency synthesizer with robust phase – switching </a:t>
            </a:r>
            <a:r>
              <a:rPr lang="en-US" dirty="0" err="1">
                <a:solidFill>
                  <a:prstClr val="black"/>
                </a:solidFill>
              </a:rPr>
              <a:t>prescaler</a:t>
            </a:r>
            <a:r>
              <a:rPr lang="en-US" dirty="0">
                <a:solidFill>
                  <a:prstClr val="black"/>
                </a:solidFill>
              </a:rPr>
              <a:t> and loop capacitance multiplier”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349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Reference (Cont.)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68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349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Reference (Cont.)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609600"/>
            <a:ext cx="86106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en-US" sz="2000" dirty="0" smtClean="0">
                <a:solidFill>
                  <a:prstClr val="black"/>
                </a:solidFill>
              </a:rPr>
              <a:t>[</a:t>
            </a:r>
            <a:r>
              <a:rPr lang="en-US" sz="2000" dirty="0">
                <a:solidFill>
                  <a:prstClr val="black"/>
                </a:solidFill>
              </a:rPr>
              <a:t>17] C. M. Hung and K. K. O, “A fully integrated 1.5 – V 5.5 – GHz CMOS phase – locked loop”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</a:rPr>
              <a:t>[18] S. </a:t>
            </a:r>
            <a:r>
              <a:rPr lang="en-US" sz="2000" dirty="0" err="1">
                <a:solidFill>
                  <a:prstClr val="black"/>
                </a:solidFill>
              </a:rPr>
              <a:t>Pellerano</a:t>
            </a:r>
            <a:r>
              <a:rPr lang="en-US" sz="2000" dirty="0">
                <a:solidFill>
                  <a:prstClr val="black"/>
                </a:solidFill>
              </a:rPr>
              <a:t>, S. </a:t>
            </a:r>
            <a:r>
              <a:rPr lang="en-US" sz="2000" dirty="0" err="1">
                <a:solidFill>
                  <a:prstClr val="black"/>
                </a:solidFill>
              </a:rPr>
              <a:t>Laventino</a:t>
            </a:r>
            <a:r>
              <a:rPr lang="en-US" sz="2000" dirty="0">
                <a:solidFill>
                  <a:prstClr val="black"/>
                </a:solidFill>
              </a:rPr>
              <a:t>, C. </a:t>
            </a:r>
            <a:r>
              <a:rPr lang="en-US" sz="2000" dirty="0" err="1">
                <a:solidFill>
                  <a:prstClr val="black"/>
                </a:solidFill>
              </a:rPr>
              <a:t>Samori</a:t>
            </a:r>
            <a:r>
              <a:rPr lang="en-US" sz="2000" dirty="0">
                <a:solidFill>
                  <a:prstClr val="black"/>
                </a:solidFill>
              </a:rPr>
              <a:t>, and A. </a:t>
            </a:r>
            <a:r>
              <a:rPr lang="en-US" sz="2000" dirty="0" err="1">
                <a:solidFill>
                  <a:prstClr val="black"/>
                </a:solidFill>
              </a:rPr>
              <a:t>Lacaita</a:t>
            </a:r>
            <a:r>
              <a:rPr lang="en-US" sz="2000" dirty="0">
                <a:solidFill>
                  <a:prstClr val="black"/>
                </a:solidFill>
              </a:rPr>
              <a:t>, “A 13.5 – </a:t>
            </a:r>
            <a:r>
              <a:rPr lang="en-US" sz="2000" dirty="0" err="1">
                <a:solidFill>
                  <a:prstClr val="black"/>
                </a:solidFill>
              </a:rPr>
              <a:t>mW</a:t>
            </a:r>
            <a:r>
              <a:rPr lang="en-US" sz="2000" dirty="0">
                <a:solidFill>
                  <a:prstClr val="black"/>
                </a:solidFill>
              </a:rPr>
              <a:t> 5-GHz frequency synthesizer with dynamic – logic frequency divider”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</a:rPr>
              <a:t>[19] F. </a:t>
            </a:r>
            <a:r>
              <a:rPr lang="en-US" sz="2000" dirty="0" err="1">
                <a:solidFill>
                  <a:prstClr val="black"/>
                </a:solidFill>
              </a:rPr>
              <a:t>Herzel</a:t>
            </a:r>
            <a:r>
              <a:rPr lang="en-US" sz="2000" dirty="0">
                <a:solidFill>
                  <a:prstClr val="black"/>
                </a:solidFill>
              </a:rPr>
              <a:t>, G. Fischer, and P. </a:t>
            </a:r>
            <a:r>
              <a:rPr lang="en-US" sz="2000" dirty="0" err="1">
                <a:solidFill>
                  <a:prstClr val="black"/>
                </a:solidFill>
              </a:rPr>
              <a:t>Weger</a:t>
            </a:r>
            <a:r>
              <a:rPr lang="en-US" sz="2000" dirty="0">
                <a:solidFill>
                  <a:prstClr val="black"/>
                </a:solidFill>
              </a:rPr>
              <a:t>, “An integrated CMOS RF synthesizer for 802.11a wireless LAN”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</a:rPr>
              <a:t>[20] Chun – Yi </a:t>
            </a:r>
            <a:r>
              <a:rPr lang="en-US" sz="2000" dirty="0" err="1">
                <a:solidFill>
                  <a:prstClr val="black"/>
                </a:solidFill>
              </a:rPr>
              <a:t>Kuo</a:t>
            </a:r>
            <a:r>
              <a:rPr lang="en-US" sz="2000" dirty="0">
                <a:solidFill>
                  <a:prstClr val="black"/>
                </a:solidFill>
              </a:rPr>
              <a:t>, Jung – Yu Chang, and </a:t>
            </a:r>
            <a:r>
              <a:rPr lang="en-US" sz="2000" dirty="0" err="1">
                <a:solidFill>
                  <a:prstClr val="black"/>
                </a:solidFill>
              </a:rPr>
              <a:t>Shen</a:t>
            </a:r>
            <a:r>
              <a:rPr lang="en-US" sz="2000" dirty="0">
                <a:solidFill>
                  <a:prstClr val="black"/>
                </a:solidFill>
              </a:rPr>
              <a:t> – </a:t>
            </a:r>
            <a:r>
              <a:rPr lang="en-US" sz="2000" dirty="0" err="1">
                <a:solidFill>
                  <a:prstClr val="black"/>
                </a:solidFill>
              </a:rPr>
              <a:t>Iuan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Lui</a:t>
            </a:r>
            <a:r>
              <a:rPr lang="en-US" sz="2000" dirty="0">
                <a:solidFill>
                  <a:prstClr val="black"/>
                </a:solidFill>
              </a:rPr>
              <a:t>, “A spur – reduction technique for a 5 – GHz frequency synthesizer”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en-US" sz="2000" dirty="0">
                <a:solidFill>
                  <a:prstClr val="black"/>
                </a:solidFill>
              </a:rPr>
              <a:t>[21] A fully differential charge pump with accurate current matching and rail – to – rail common – mode feedback circuit.”</a:t>
            </a:r>
          </a:p>
          <a:p>
            <a:pPr marL="109728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 marL="109728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dirty="0">
                <a:solidFill>
                  <a:prstClr val="black"/>
                </a:solidFill>
              </a:rPr>
              <a:t>BOOKS:</a:t>
            </a:r>
          </a:p>
          <a:p>
            <a:pPr marL="886968" lvl="2" indent="-228600">
              <a:spcBef>
                <a:spcPct val="20000"/>
              </a:spcBef>
              <a:buClr>
                <a:srgbClr val="FEB80A"/>
              </a:buClr>
              <a:buFont typeface="Wingdings 2"/>
              <a:buChar char=""/>
            </a:pPr>
            <a:r>
              <a:rPr lang="en-US" sz="2000" dirty="0">
                <a:solidFill>
                  <a:prstClr val="black"/>
                </a:solidFill>
              </a:rPr>
              <a:t> Low – Voltage CMOS RF Frequency Synthesizers by Howard C. </a:t>
            </a:r>
            <a:r>
              <a:rPr lang="en-US" sz="2000" dirty="0" err="1">
                <a:solidFill>
                  <a:prstClr val="black"/>
                </a:solidFill>
              </a:rPr>
              <a:t>Luong</a:t>
            </a:r>
            <a:r>
              <a:rPr lang="en-US" sz="2000" dirty="0">
                <a:solidFill>
                  <a:prstClr val="black"/>
                </a:solidFill>
              </a:rPr>
              <a:t> and Gerry C. T. Leung</a:t>
            </a:r>
          </a:p>
          <a:p>
            <a:pPr marL="886968" lvl="2" indent="-228600">
              <a:spcBef>
                <a:spcPct val="20000"/>
              </a:spcBef>
              <a:buClr>
                <a:srgbClr val="FEB80A"/>
              </a:buClr>
              <a:buFont typeface="Wingdings 2"/>
              <a:buChar char=""/>
            </a:pPr>
            <a:r>
              <a:rPr lang="en-US" sz="2000" dirty="0">
                <a:solidFill>
                  <a:prstClr val="black"/>
                </a:solidFill>
              </a:rPr>
              <a:t> High Speed CMOS Circuits for Optical Receivers by </a:t>
            </a:r>
            <a:r>
              <a:rPr lang="en-US" sz="2000" dirty="0" err="1">
                <a:solidFill>
                  <a:prstClr val="black"/>
                </a:solidFill>
              </a:rPr>
              <a:t>Jafar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Savoj</a:t>
            </a:r>
            <a:r>
              <a:rPr lang="en-US" sz="2000" dirty="0">
                <a:solidFill>
                  <a:prstClr val="black"/>
                </a:solidFill>
              </a:rPr>
              <a:t> and </a:t>
            </a:r>
            <a:r>
              <a:rPr lang="en-US" sz="2000" dirty="0" err="1">
                <a:solidFill>
                  <a:prstClr val="black"/>
                </a:solidFill>
              </a:rPr>
              <a:t>Behzad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Razavi</a:t>
            </a:r>
            <a:endParaRPr lang="en-US" sz="2000" dirty="0">
              <a:solidFill>
                <a:prstClr val="black"/>
              </a:solidFill>
            </a:endParaRPr>
          </a:p>
          <a:p>
            <a:pPr marL="886968" lvl="2" indent="-228600">
              <a:spcBef>
                <a:spcPct val="20000"/>
              </a:spcBef>
              <a:buClr>
                <a:srgbClr val="FEB80A"/>
              </a:buClr>
              <a:buFont typeface="Wingdings 2"/>
              <a:buChar char=""/>
            </a:pPr>
            <a:r>
              <a:rPr lang="en-US" sz="2000" dirty="0">
                <a:solidFill>
                  <a:prstClr val="black"/>
                </a:solidFill>
              </a:rPr>
              <a:t>PLL Performance, Simulation and Design by Dean Banerjee</a:t>
            </a:r>
          </a:p>
        </p:txBody>
      </p:sp>
    </p:spTree>
    <p:extLst>
      <p:ext uri="{BB962C8B-B14F-4D97-AF65-F5344CB8AC3E}">
        <p14:creationId xmlns:p14="http://schemas.microsoft.com/office/powerpoint/2010/main" val="157175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MOTIVATION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8991600" cy="5791200"/>
          </a:xfrm>
        </p:spPr>
        <p:txBody>
          <a:bodyPr/>
          <a:lstStyle/>
          <a:p>
            <a:r>
              <a:rPr lang="en-US" dirty="0" smtClean="0"/>
              <a:t>The need for ultra – low power PLL has increased.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Depending on the type of VCO used, the charge pump contribute between 20 % to 50% of the total power consumption of the PLL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Reducing this power consumption will lead to a reduction of the overall power consumed by the PLL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4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4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QUESTIONS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1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564" y="198438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INTRODUCTION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22564" y="609600"/>
            <a:ext cx="8229600" cy="594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5100" dirty="0" smtClean="0"/>
          </a:p>
          <a:p>
            <a:endParaRPr lang="en-US" sz="5100" dirty="0"/>
          </a:p>
          <a:p>
            <a:endParaRPr lang="en-US" sz="5100" dirty="0" smtClean="0"/>
          </a:p>
          <a:p>
            <a:endParaRPr lang="en-US" sz="5100" dirty="0"/>
          </a:p>
          <a:p>
            <a:endParaRPr lang="en-US" sz="5100" dirty="0" smtClean="0"/>
          </a:p>
          <a:p>
            <a:endParaRPr lang="en-US" sz="5100" dirty="0"/>
          </a:p>
          <a:p>
            <a:endParaRPr lang="en-US" sz="5100" dirty="0" smtClean="0"/>
          </a:p>
          <a:p>
            <a:endParaRPr lang="en-US" sz="5100" dirty="0"/>
          </a:p>
          <a:p>
            <a:pPr marL="0" indent="0">
              <a:buNone/>
            </a:pPr>
            <a:endParaRPr lang="en-US" sz="5500" dirty="0" smtClean="0"/>
          </a:p>
          <a:p>
            <a:endParaRPr lang="en-US" sz="5100" dirty="0" smtClean="0"/>
          </a:p>
          <a:p>
            <a:r>
              <a:rPr lang="en-US" sz="5300" dirty="0" smtClean="0"/>
              <a:t>Charge pump is used to sink and source current into a loop – filter based on the output of a PFD</a:t>
            </a:r>
          </a:p>
          <a:p>
            <a:pPr marL="0" indent="0">
              <a:buNone/>
            </a:pPr>
            <a:endParaRPr lang="en-US" sz="5300" dirty="0" smtClean="0"/>
          </a:p>
          <a:p>
            <a:r>
              <a:rPr lang="en-US" sz="5300" dirty="0" smtClean="0"/>
              <a:t>Issues associated with charge pump are current mismatch, charge sharing, charge injection, noise and high power dissipation</a:t>
            </a:r>
          </a:p>
          <a:p>
            <a:endParaRPr lang="en-US" sz="5100" dirty="0" smtClean="0"/>
          </a:p>
          <a:p>
            <a:pPr marL="109728" indent="0">
              <a:buFont typeface="Arial" pitchFamily="34" charset="0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7197436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2746664" y="3595914"/>
            <a:ext cx="4187536" cy="381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600" dirty="0" smtClean="0"/>
              <a:t>Fig. 1: Block diagram of a typical PLL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869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INTRODUCTION (CONT.)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6019800"/>
          </a:xfrm>
        </p:spPr>
        <p:txBody>
          <a:bodyPr>
            <a:no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en-US" sz="2400" dirty="0">
                <a:solidFill>
                  <a:prstClr val="black"/>
                </a:solidFill>
                <a:latin typeface="Lucida Sans Unicode"/>
              </a:rPr>
              <a:t> UP state: the switch SM1 is on </a:t>
            </a:r>
            <a:r>
              <a:rPr lang="en-US" sz="2400" dirty="0" smtClean="0">
                <a:solidFill>
                  <a:prstClr val="black"/>
                </a:solidFill>
                <a:latin typeface="Lucida Sans Unicode"/>
              </a:rPr>
              <a:t>and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en-US" sz="2400" dirty="0">
                <a:solidFill>
                  <a:prstClr val="black"/>
                </a:solidFill>
                <a:latin typeface="Lucida Sans Unicode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Lucida Sans Unicode"/>
              </a:rPr>
              <a:t>   SM2 is off 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endParaRPr lang="en-US" sz="2400" dirty="0">
              <a:solidFill>
                <a:prstClr val="black"/>
              </a:solidFill>
              <a:latin typeface="Lucida Sans Unicode"/>
            </a:endParaRPr>
          </a:p>
          <a:p>
            <a:pPr marL="169164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endParaRPr lang="en-US" sz="2400" dirty="0">
              <a:solidFill>
                <a:prstClr val="black"/>
              </a:solidFill>
              <a:latin typeface="Lucida Sans Unicode"/>
            </a:endParaRPr>
          </a:p>
        </p:txBody>
      </p:sp>
      <p:pic>
        <p:nvPicPr>
          <p:cNvPr id="4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725" y="914401"/>
            <a:ext cx="2858985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5876304" y="5715000"/>
            <a:ext cx="3044042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2a: </a:t>
            </a:r>
            <a:r>
              <a:rPr lang="en-US" dirty="0"/>
              <a:t>Schematic of conventional charge </a:t>
            </a:r>
            <a:r>
              <a:rPr lang="en-US" dirty="0" smtClean="0"/>
              <a:t>pump [5]</a:t>
            </a:r>
            <a:endParaRPr lang="en-US" dirty="0"/>
          </a:p>
        </p:txBody>
      </p:sp>
      <p:pic>
        <p:nvPicPr>
          <p:cNvPr id="8" name="Picture 3" descr="C:\Users\ABIGAIL S. ADDO\Desktop\ADVANCED VLSI\PROJECT\CP OUTPU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524000"/>
            <a:ext cx="5188524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838201" y="5470922"/>
            <a:ext cx="4562475" cy="4881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2b: Output waveform </a:t>
            </a:r>
            <a:r>
              <a:rPr lang="en-US" dirty="0"/>
              <a:t>of </a:t>
            </a:r>
            <a:r>
              <a:rPr lang="en-US" dirty="0" smtClean="0"/>
              <a:t>a typical </a:t>
            </a:r>
            <a:r>
              <a:rPr lang="en-US" dirty="0"/>
              <a:t>charge </a:t>
            </a:r>
            <a:r>
              <a:rPr lang="en-US" dirty="0" smtClean="0"/>
              <a:t>pump:  Pumping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851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b="1" dirty="0" smtClean="0">
                <a:solidFill>
                  <a:srgbClr val="FF0000"/>
                </a:solidFill>
              </a:rPr>
              <a:t>INTRODUCTION (CONT.)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719138"/>
            <a:ext cx="8686800" cy="598646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2628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Lucida Sans Unicode"/>
              </a:rPr>
              <a:t>DOWN state: SM1 is off and SM2 is </a:t>
            </a:r>
          </a:p>
          <a:p>
            <a:pPr marL="109728" indent="0">
              <a:spcBef>
                <a:spcPts val="400"/>
              </a:spcBef>
              <a:buClr>
                <a:srgbClr val="2DA2BF"/>
              </a:buClr>
              <a:buSzPct val="68000"/>
              <a:buFont typeface="Wingdings 2"/>
              <a:buNone/>
            </a:pPr>
            <a:r>
              <a:rPr lang="en-US" sz="2400" dirty="0" smtClean="0">
                <a:solidFill>
                  <a:prstClr val="black"/>
                </a:solidFill>
                <a:latin typeface="Lucida Sans Unicode"/>
              </a:rPr>
              <a:t>    on</a:t>
            </a:r>
          </a:p>
          <a:p>
            <a:pPr marL="452628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Ø"/>
            </a:pPr>
            <a:endParaRPr lang="en-US" sz="2400" dirty="0" smtClean="0">
              <a:solidFill>
                <a:prstClr val="black"/>
              </a:solidFill>
              <a:latin typeface="Lucida Sans Unicode"/>
            </a:endParaRPr>
          </a:p>
        </p:txBody>
      </p:sp>
      <p:pic>
        <p:nvPicPr>
          <p:cNvPr id="6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725" y="914401"/>
            <a:ext cx="2858985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5876304" y="5715000"/>
            <a:ext cx="3044042" cy="4191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3a: </a:t>
            </a:r>
            <a:r>
              <a:rPr lang="en-US" dirty="0"/>
              <a:t>Schematic of conventional charge </a:t>
            </a:r>
            <a:r>
              <a:rPr lang="en-US" dirty="0" smtClean="0"/>
              <a:t>pump [5]</a:t>
            </a:r>
            <a:endParaRPr lang="en-US" dirty="0"/>
          </a:p>
        </p:txBody>
      </p:sp>
      <p:pic>
        <p:nvPicPr>
          <p:cNvPr id="9" name="Picture 2" descr="C:\Users\ABIGAIL S. ADDO\Desktop\ADVANCED VLSI\PROJECT\CP OUTP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5264725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990600" y="5715000"/>
            <a:ext cx="4562475" cy="4881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3b: Output waveform </a:t>
            </a:r>
            <a:r>
              <a:rPr lang="en-US" dirty="0"/>
              <a:t>of </a:t>
            </a:r>
            <a:r>
              <a:rPr lang="en-US" dirty="0" smtClean="0"/>
              <a:t>a typical </a:t>
            </a:r>
            <a:r>
              <a:rPr lang="en-US" dirty="0"/>
              <a:t>charge </a:t>
            </a:r>
            <a:r>
              <a:rPr lang="en-US" dirty="0" smtClean="0"/>
              <a:t>pump:  Pumping 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05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05088" cy="5562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HOLD state: SM1 and SM2 are both off, then no current flows </a:t>
            </a:r>
            <a:r>
              <a:rPr lang="en-US" sz="2400" dirty="0"/>
              <a:t>into CL and </a:t>
            </a:r>
            <a:r>
              <a:rPr lang="en-US" sz="2400" dirty="0" err="1"/>
              <a:t>Vc</a:t>
            </a:r>
            <a:r>
              <a:rPr lang="en-US" sz="2400" dirty="0"/>
              <a:t> is held, which means that the </a:t>
            </a:r>
            <a:r>
              <a:rPr lang="en-US" sz="2400" dirty="0" smtClean="0"/>
              <a:t>PLL is </a:t>
            </a:r>
            <a:r>
              <a:rPr lang="en-US" sz="2400" dirty="0"/>
              <a:t>locked.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In </a:t>
            </a:r>
            <a:r>
              <a:rPr lang="en-US" sz="2400" dirty="0"/>
              <a:t>ideal case, SM1 and SM2 will never be on </a:t>
            </a:r>
            <a:r>
              <a:rPr lang="en-US" sz="2400" dirty="0" smtClean="0"/>
              <a:t>at the </a:t>
            </a:r>
            <a:r>
              <a:rPr lang="en-US" sz="2400" dirty="0"/>
              <a:t>same time.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800" b="1" dirty="0" smtClean="0">
                <a:solidFill>
                  <a:srgbClr val="FF0000"/>
                </a:solidFill>
              </a:rPr>
              <a:t>INTRODUCTION (CONT.)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ABIGAIL S. ADDO\Desktop\ADVANCED VLSI\PROJECT\HOLD ST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14600"/>
            <a:ext cx="64008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143000" y="6203156"/>
            <a:ext cx="6477000" cy="4881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dirty="0" smtClean="0"/>
              <a:t>Fig. </a:t>
            </a:r>
            <a:r>
              <a:rPr lang="en-US" dirty="0" smtClean="0"/>
              <a:t>3c: </a:t>
            </a:r>
            <a:r>
              <a:rPr lang="en-US" dirty="0" smtClean="0"/>
              <a:t>Output waveform </a:t>
            </a:r>
            <a:r>
              <a:rPr lang="en-US" dirty="0"/>
              <a:t>of </a:t>
            </a:r>
            <a:r>
              <a:rPr lang="en-US" dirty="0" smtClean="0"/>
              <a:t>a typical </a:t>
            </a:r>
            <a:r>
              <a:rPr lang="en-US" dirty="0"/>
              <a:t>charge </a:t>
            </a:r>
            <a:r>
              <a:rPr lang="en-US" dirty="0" smtClean="0"/>
              <a:t>pump</a:t>
            </a:r>
            <a:r>
              <a:rPr lang="en-US" dirty="0"/>
              <a:t> </a:t>
            </a:r>
            <a:r>
              <a:rPr lang="en-US" dirty="0" smtClean="0"/>
              <a:t>when the PLL is locked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97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Design Considerations For PLL’s Charge Pump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necessary </a:t>
            </a:r>
            <a:r>
              <a:rPr lang="en-US" sz="2400" dirty="0"/>
              <a:t>requirements for designing an effective </a:t>
            </a:r>
            <a:r>
              <a:rPr lang="en-US" sz="2400" dirty="0" smtClean="0"/>
              <a:t>charge pump </a:t>
            </a:r>
            <a:r>
              <a:rPr lang="en-US" sz="2400" dirty="0"/>
              <a:t>circuit </a:t>
            </a:r>
            <a:r>
              <a:rPr lang="en-US" sz="2400" dirty="0" smtClean="0"/>
              <a:t>are:</a:t>
            </a:r>
          </a:p>
          <a:p>
            <a:pPr marL="109728" indent="0">
              <a:buNone/>
            </a:pP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  Avoid </a:t>
            </a:r>
            <a:r>
              <a:rPr lang="en-US" sz="2400" dirty="0"/>
              <a:t>the charge sharing</a:t>
            </a:r>
            <a:r>
              <a:rPr lang="en-US" sz="2400" dirty="0" smtClean="0"/>
              <a:t>;</a:t>
            </a:r>
          </a:p>
          <a:p>
            <a:pPr marL="393192" lvl="1" indent="0">
              <a:buNone/>
            </a:pP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  Minimize </a:t>
            </a:r>
            <a:r>
              <a:rPr lang="en-US" sz="2400" dirty="0"/>
              <a:t>the effect caused by charge injection </a:t>
            </a:r>
            <a:r>
              <a:rPr lang="en-US" sz="2400" dirty="0" smtClean="0"/>
              <a:t>and clock     feed-through phenomena</a:t>
            </a:r>
          </a:p>
          <a:p>
            <a:pPr marL="393192" lvl="1" indent="0">
              <a:buNone/>
            </a:pP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  Match </a:t>
            </a:r>
            <a:r>
              <a:rPr lang="en-US" sz="2400" dirty="0"/>
              <a:t>the current values of </a:t>
            </a:r>
            <a:r>
              <a:rPr lang="en-US" sz="2400" dirty="0" err="1" smtClean="0"/>
              <a:t>Iup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dirty="0" err="1"/>
              <a:t>Idn</a:t>
            </a:r>
            <a:r>
              <a:rPr lang="en-US" sz="2400" dirty="0"/>
              <a:t> and make </a:t>
            </a:r>
            <a:r>
              <a:rPr lang="en-US" sz="2400" dirty="0" smtClean="0"/>
              <a:t>sure   that </a:t>
            </a:r>
            <a:r>
              <a:rPr lang="en-US" sz="2400" dirty="0"/>
              <a:t>there is no time mismatch between UP and DN</a:t>
            </a:r>
            <a:r>
              <a:rPr lang="en-US" sz="2400" dirty="0" smtClean="0"/>
              <a:t>.</a:t>
            </a:r>
          </a:p>
          <a:p>
            <a:pPr marL="393192" lvl="1" indent="0">
              <a:buNone/>
            </a:pPr>
            <a:endParaRPr lang="en-US" sz="2400" dirty="0" smtClean="0"/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   Low power consumption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15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09972" y="95992"/>
            <a:ext cx="8229600" cy="4374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Charge Sharing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6248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This depends on the position of the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kern="0" dirty="0">
              <a:solidFill>
                <a:sysClr val="windowText" lastClr="000000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There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exists a short time when the UP and DOWN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noProof="0" dirty="0" smtClean="0">
                <a:solidFill>
                  <a:sysClr val="windowText" lastClr="000000"/>
                </a:solidFill>
              </a:rPr>
              <a:t>         Signals </a:t>
            </a:r>
            <a:r>
              <a:rPr lang="en-US" sz="2000" kern="0" dirty="0" smtClean="0">
                <a:solidFill>
                  <a:sysClr val="windowText" lastClr="000000"/>
                </a:solidFill>
              </a:rPr>
              <a:t>are all one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This will cause the voltage at node X to decrease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         and that at node Y to increase which will cause a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         deviation in the output voltage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kern="0" dirty="0" smtClean="0">
              <a:solidFill>
                <a:sysClr val="windowText" lastClr="000000"/>
              </a:solidFill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kern="0" dirty="0" smtClean="0">
                <a:solidFill>
                  <a:sysClr val="windowText" lastClr="000000"/>
                </a:solidFill>
              </a:rPr>
              <a:t>This will lead to reference spurs</a:t>
            </a: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10972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[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Picture 7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4" y="609600"/>
            <a:ext cx="255428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6019801" y="3733800"/>
            <a:ext cx="3124200" cy="685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400" dirty="0" smtClean="0"/>
              <a:t>Fig. 4c: </a:t>
            </a:r>
            <a:r>
              <a:rPr lang="en-US" sz="1400" dirty="0"/>
              <a:t>Schematic of conventional charge </a:t>
            </a:r>
            <a:r>
              <a:rPr lang="en-US" sz="1400" dirty="0" smtClean="0"/>
              <a:t>pump with a unity gain amplifier [5]</a:t>
            </a:r>
            <a:endParaRPr lang="en-US" sz="140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447800" y="6324600"/>
            <a:ext cx="6934200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800" dirty="0"/>
              <a:t>Fig. </a:t>
            </a:r>
            <a:r>
              <a:rPr lang="en-US" sz="1800" dirty="0" smtClean="0"/>
              <a:t>4: </a:t>
            </a:r>
            <a:r>
              <a:rPr lang="en-US" sz="1800" dirty="0"/>
              <a:t>Output waveforms, (a) ideal and (b) various non-ideal </a:t>
            </a:r>
            <a:r>
              <a:rPr lang="en-US" sz="1800" dirty="0" smtClean="0"/>
              <a:t>case  [5]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11" name="Picture 3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88871"/>
            <a:ext cx="2971800" cy="174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ABIGAIL S. ADDO\Desktop\ADVANCED VLSI\student presentation\c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235" y="4419600"/>
            <a:ext cx="2953544" cy="174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6857207" y="6004956"/>
            <a:ext cx="609600" cy="467096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en-US" sz="1800" dirty="0" smtClean="0"/>
              <a:t>(</a:t>
            </a:r>
            <a:r>
              <a:rPr lang="en-US" sz="1800" dirty="0"/>
              <a:t>b</a:t>
            </a:r>
            <a:r>
              <a:rPr lang="en-US" sz="18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329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4628</TotalTime>
  <Words>2007</Words>
  <Application>Microsoft Office PowerPoint</Application>
  <PresentationFormat>On-screen Show (4:3)</PresentationFormat>
  <Paragraphs>418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Solstice</vt:lpstr>
      <vt:lpstr>CHARGE PUMP DESIGN FOR ULTRA - LOW POWER PLLs</vt:lpstr>
      <vt:lpstr>OUTLINE</vt:lpstr>
      <vt:lpstr>MOTIVATION</vt:lpstr>
      <vt:lpstr>INTRODUCTION</vt:lpstr>
      <vt:lpstr>INTRODUCTION (CONT.)</vt:lpstr>
      <vt:lpstr>PowerPoint Presentation</vt:lpstr>
      <vt:lpstr>PowerPoint Presentation</vt:lpstr>
      <vt:lpstr>Design Considerations For PLL’s Charge Pump </vt:lpstr>
      <vt:lpstr>Charge Sharing</vt:lpstr>
      <vt:lpstr>Charge Injection</vt:lpstr>
      <vt:lpstr>Clock Feedthrough</vt:lpstr>
      <vt:lpstr>Charge Injection and Clock Feedthrough Reduction</vt:lpstr>
      <vt:lpstr>Current Mismatch</vt:lpstr>
      <vt:lpstr>Current Mismatch Minimization</vt:lpstr>
      <vt:lpstr>OUTLINE</vt:lpstr>
      <vt:lpstr>Design 1:Charge Pump Without Compensation Method [4]</vt:lpstr>
      <vt:lpstr>Design 1: Charge Pump Without Compensation Method [4] Results</vt:lpstr>
      <vt:lpstr>Design 2: Charge Pump With Dual Compensation Method [4]</vt:lpstr>
      <vt:lpstr>Design 2: Charge Pump With Dual Compensation Method (Cont)</vt:lpstr>
      <vt:lpstr>Design 2: Charge Pump With Dual Compensation Method [4] Result</vt:lpstr>
      <vt:lpstr>Design 3: NMOS Topology Charge Pump [15]</vt:lpstr>
      <vt:lpstr>NMOS Topology Charge Pump [15] Result</vt:lpstr>
      <vt:lpstr>Novel Charge Pump</vt:lpstr>
      <vt:lpstr>Novel Charge Pump Result</vt:lpstr>
      <vt:lpstr>Result Summary</vt:lpstr>
      <vt:lpstr>Conclusion</vt:lpstr>
      <vt:lpstr>Reference</vt:lpstr>
      <vt:lpstr>Reference (Cont.)</vt:lpstr>
      <vt:lpstr>Reference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S. ADDO</dc:creator>
  <cp:lastModifiedBy>ABIGAIL S. ADDO</cp:lastModifiedBy>
  <cp:revision>100</cp:revision>
  <dcterms:created xsi:type="dcterms:W3CDTF">2011-04-22T20:14:23Z</dcterms:created>
  <dcterms:modified xsi:type="dcterms:W3CDTF">2011-04-26T17:11:56Z</dcterms:modified>
</cp:coreProperties>
</file>